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theme/themeOverride1.xml" ContentType="application/vnd.openxmlformats-officedocument.themeOverride+xml"/>
  <Override PartName="/ppt/notesSlides/notesSlide1.xml" ContentType="application/vnd.openxmlformats-officedocument.presentationml.notesSlide+xml"/>
  <Override PartName="/ppt/charts/chart19.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20.xml" ContentType="application/vnd.openxmlformats-officedocument.drawingml.chart+xml"/>
  <Override PartName="/ppt/charts/style19.xml" ContentType="application/vnd.ms-office.chartstyle+xml"/>
  <Override PartName="/ppt/charts/colors19.xml" ContentType="application/vnd.ms-office.chartcolorstyle+xml"/>
  <Override PartName="/ppt/charts/chart21.xml" ContentType="application/vnd.openxmlformats-officedocument.drawingml.chart+xml"/>
  <Override PartName="/ppt/charts/style20.xml" ContentType="application/vnd.ms-office.chartstyle+xml"/>
  <Override PartName="/ppt/charts/colors20.xml" ContentType="application/vnd.ms-office.chartcolorstyle+xml"/>
  <Override PartName="/ppt/charts/chart22.xml" ContentType="application/vnd.openxmlformats-officedocument.drawingml.chart+xml"/>
  <Override PartName="/ppt/charts/style21.xml" ContentType="application/vnd.ms-office.chartstyle+xml"/>
  <Override PartName="/ppt/charts/colors21.xml" ContentType="application/vnd.ms-office.chartcolorstyle+xml"/>
  <Override PartName="/ppt/charts/chart23.xml" ContentType="application/vnd.openxmlformats-officedocument.drawingml.chart+xml"/>
  <Override PartName="/ppt/charts/style22.xml" ContentType="application/vnd.ms-office.chartstyle+xml"/>
  <Override PartName="/ppt/charts/colors2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handoutMasterIdLst>
    <p:handoutMasterId r:id="rId57"/>
  </p:handoutMasterIdLst>
  <p:sldIdLst>
    <p:sldId id="264" r:id="rId2"/>
    <p:sldId id="582" r:id="rId3"/>
    <p:sldId id="604" r:id="rId4"/>
    <p:sldId id="605" r:id="rId5"/>
    <p:sldId id="606" r:id="rId6"/>
    <p:sldId id="607" r:id="rId7"/>
    <p:sldId id="260" r:id="rId8"/>
    <p:sldId id="585" r:id="rId9"/>
    <p:sldId id="586" r:id="rId10"/>
    <p:sldId id="587" r:id="rId11"/>
    <p:sldId id="588" r:id="rId12"/>
    <p:sldId id="265" r:id="rId13"/>
    <p:sldId id="455" r:id="rId14"/>
    <p:sldId id="266" r:id="rId15"/>
    <p:sldId id="498" r:id="rId16"/>
    <p:sldId id="502" r:id="rId17"/>
    <p:sldId id="501" r:id="rId18"/>
    <p:sldId id="500" r:id="rId19"/>
    <p:sldId id="569" r:id="rId20"/>
    <p:sldId id="570" r:id="rId21"/>
    <p:sldId id="571" r:id="rId22"/>
    <p:sldId id="590" r:id="rId23"/>
    <p:sldId id="593" r:id="rId24"/>
    <p:sldId id="594" r:id="rId25"/>
    <p:sldId id="431" r:id="rId26"/>
    <p:sldId id="581" r:id="rId27"/>
    <p:sldId id="517" r:id="rId28"/>
    <p:sldId id="470" r:id="rId29"/>
    <p:sldId id="471" r:id="rId30"/>
    <p:sldId id="591" r:id="rId31"/>
    <p:sldId id="592" r:id="rId32"/>
    <p:sldId id="504" r:id="rId33"/>
    <p:sldId id="505" r:id="rId34"/>
    <p:sldId id="565" r:id="rId35"/>
    <p:sldId id="544" r:id="rId36"/>
    <p:sldId id="598" r:id="rId37"/>
    <p:sldId id="599" r:id="rId38"/>
    <p:sldId id="478" r:id="rId39"/>
    <p:sldId id="545" r:id="rId40"/>
    <p:sldId id="567" r:id="rId41"/>
    <p:sldId id="600" r:id="rId42"/>
    <p:sldId id="601" r:id="rId43"/>
    <p:sldId id="602" r:id="rId44"/>
    <p:sldId id="603" r:id="rId45"/>
    <p:sldId id="480" r:id="rId46"/>
    <p:sldId id="483" r:id="rId47"/>
    <p:sldId id="487" r:id="rId48"/>
    <p:sldId id="518" r:id="rId49"/>
    <p:sldId id="531" r:id="rId50"/>
    <p:sldId id="572" r:id="rId51"/>
    <p:sldId id="595" r:id="rId52"/>
    <p:sldId id="532" r:id="rId53"/>
    <p:sldId id="608" r:id="rId54"/>
    <p:sldId id="538" r:id="rId55"/>
  </p:sldIdLst>
  <p:sldSz cx="12192000" cy="6858000"/>
  <p:notesSz cx="9926638" cy="67976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ivar Somaru" initials="NS" lastIdx="1" clrIdx="0">
    <p:extLst>
      <p:ext uri="{19B8F6BF-5375-455C-9EA6-DF929625EA0E}">
        <p15:presenceInfo xmlns:p15="http://schemas.microsoft.com/office/powerpoint/2012/main" userId="S-1-5-21-362667004-4003478979-1658761058-75749" providerId="AD"/>
      </p:ext>
    </p:extLst>
  </p:cmAuthor>
  <p:cmAuthor id="2" name="Nkululeko Ngcobo (213524994)" initials="NN(" lastIdx="17" clrIdx="1">
    <p:extLst>
      <p:ext uri="{19B8F6BF-5375-455C-9EA6-DF929625EA0E}">
        <p15:presenceInfo xmlns:p15="http://schemas.microsoft.com/office/powerpoint/2012/main" userId="Nkululeko Ngcobo (213524994)"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CC00CC"/>
    <a:srgbClr val="F8DEF7"/>
    <a:srgbClr val="FF9900"/>
    <a:srgbClr val="FF33CC"/>
    <a:srgbClr val="66FFFF"/>
    <a:srgbClr val="00CC00"/>
    <a:srgbClr val="FF99FF"/>
    <a:srgbClr val="00CCFF"/>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8D230F3-CF80-4859-8CE7-A43EE81993B5}" styleName="Light Style 1 - Accent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73" autoAdjust="0"/>
    <p:restoredTop sz="93820" autoAdjust="0"/>
  </p:normalViewPr>
  <p:slideViewPr>
    <p:cSldViewPr snapToGrid="0">
      <p:cViewPr varScale="1">
        <p:scale>
          <a:sx n="69" d="100"/>
          <a:sy n="69" d="100"/>
        </p:scale>
        <p:origin x="894"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handoutMaster" Target="handoutMasters/handout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oleObject" Target="https://dut4lifeac-my.sharepoint.com/personal/estherj_dut_ac_za/Documents/DUT%209%20May%202022/DUT/SOFA/SEQ%20and%20LEQ%20graphs.xlsx" TargetMode="External"/><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oleObject" Target="file:///\\var\folders\35\gyksrzjs1pz5yd20qd7vtpn80000gn\T\com.microsoft.Outlook\Outlook%20Temp\FAS%202020.xlsx" TargetMode="External"/><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oleObject" Target="file:///\\var\folders\35\gyksrzjs1pz5yd20qd7vtpn80000gn\T\com.microsoft.Outlook\Outlook%20Temp\FAS%202020.xlsx" TargetMode="External"/><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oleObject" Target="file:///\\var\folders\35\gyksrzjs1pz5yd20qd7vtpn80000gn\T\com.microsoft.Outlook\Outlook%20Temp\FAS%202020.xlsx" TargetMode="External"/><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oleObject" Target="file:///\\var\folders\35\gyksrzjs1pz5yd20qd7vtpn80000gn\T\com.microsoft.Outlook\Outlook%20Temp\FAS%202020.xlsx" TargetMode="External"/><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oleObject" Target="file:///\\var\folders\35\gyksrzjs1pz5yd20qd7vtpn80000gn\T\com.microsoft.Outlook\Outlook%20Temp\FAS%202020.xlsx" TargetMode="External"/><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oleObject" Target="https://dut4lifeac-my.sharepoint.com/personal/vasedevanp_dut_ac_za/Documents/2023/FAS/Copy%20of%20FAS%202020-2022.xlsx" TargetMode="External"/><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2" Type="http://schemas.openxmlformats.org/officeDocument/2006/relationships/package" Target="../embeddings/Microsoft_Excel_Worksheet8.xlsx"/><Relationship Id="rId1" Type="http://schemas.openxmlformats.org/officeDocument/2006/relationships/themeOverride" Target="../theme/themeOverride1.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8.xml"/><Relationship Id="rId1" Type="http://schemas.microsoft.com/office/2011/relationships/chartStyle" Target="style18.xml"/></Relationships>
</file>

<file path=ppt/charts/_rels/chart2.xml.rels><?xml version="1.0" encoding="UTF-8" standalone="yes"?>
<Relationships xmlns="http://schemas.openxmlformats.org/package/2006/relationships"><Relationship Id="rId3" Type="http://schemas.openxmlformats.org/officeDocument/2006/relationships/oleObject" Target="https://dut4lifeac-my.sharepoint.com/personal/estherj_dut_ac_za/Documents/DUT%209%20May%202022/DUT/SOFA/SEQ%20and%20LEQ%20graphs.xlsx" TargetMode="External"/><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9.xml"/><Relationship Id="rId1" Type="http://schemas.microsoft.com/office/2011/relationships/chartStyle" Target="style19.xml"/></Relationships>
</file>

<file path=ppt/charts/_rels/chart21.xml.rels><?xml version="1.0" encoding="UTF-8" standalone="yes"?>
<Relationships xmlns="http://schemas.openxmlformats.org/package/2006/relationships"><Relationship Id="rId3" Type="http://schemas.openxmlformats.org/officeDocument/2006/relationships/oleObject" Target="Chart%20in%20Microsoft%20PowerPoint" TargetMode="External"/><Relationship Id="rId2" Type="http://schemas.microsoft.com/office/2011/relationships/chartColorStyle" Target="colors20.xml"/><Relationship Id="rId1" Type="http://schemas.microsoft.com/office/2011/relationships/chartStyle" Target="style20.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21.xml"/><Relationship Id="rId1" Type="http://schemas.microsoft.com/office/2011/relationships/chartStyle" Target="style21.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22.xml"/><Relationship Id="rId1" Type="http://schemas.microsoft.com/office/2011/relationships/chartStyle" Target="style22.xml"/></Relationships>
</file>

<file path=ppt/charts/_rels/chart3.xml.rels><?xml version="1.0" encoding="UTF-8" standalone="yes"?>
<Relationships xmlns="http://schemas.openxmlformats.org/package/2006/relationships"><Relationship Id="rId3" Type="http://schemas.openxmlformats.org/officeDocument/2006/relationships/oleObject" Target="https://dut4lifeac-my.sharepoint.com/personal/estherj_dut_ac_za/Documents/DUT%209%20May%202022/DUT/SOFA/SEQ%20and%20LEQ%20graphs.xlsx"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oleObject" Target="https://dut4lifeac-my.sharepoint.com/personal/estherj_dut_ac_za/Documents/DUT%209%20May%202022/DUT/SOFA/SEQ%20and%20LEQ%20graphs.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ZA" sz="1200" b="1"/>
              <a:t>FAS composite SEQ scores 2020 to 2022</a:t>
            </a:r>
          </a:p>
        </c:rich>
      </c:tx>
      <c:layout>
        <c:manualLayout>
          <c:xMode val="edge"/>
          <c:yMode val="edge"/>
          <c:x val="0.36954024666403695"/>
          <c:y val="4.355733995839331E-2"/>
        </c:manualLayout>
      </c:layout>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0.17585908206059497"/>
          <c:y val="0.10604320035107766"/>
          <c:w val="0.81750395213023086"/>
          <c:h val="0.40365363202212851"/>
        </c:manualLayout>
      </c:layout>
      <c:barChart>
        <c:barDir val="col"/>
        <c:grouping val="clustered"/>
        <c:varyColors val="0"/>
        <c:ser>
          <c:idx val="0"/>
          <c:order val="0"/>
          <c:tx>
            <c:strRef>
              <c:f>'SEQ data'!$B$2</c:f>
              <c:strCache>
                <c:ptCount val="1"/>
                <c:pt idx="0">
                  <c:v>2020 (1472)</c:v>
                </c:pt>
              </c:strCache>
            </c:strRef>
          </c:tx>
          <c:spPr>
            <a:solidFill>
              <a:schemeClr val="accent1"/>
            </a:solidFill>
            <a:ln>
              <a:noFill/>
            </a:ln>
            <a:effectLst/>
          </c:spPr>
          <c:invertIfNegative val="0"/>
          <c:cat>
            <c:strRef>
              <c:f>'SEQ data'!$A$3:$A$19</c:f>
              <c:strCache>
                <c:ptCount val="17"/>
                <c:pt idx="0">
                  <c:v>The study guide was useful in supporting my learning</c:v>
                </c:pt>
                <c:pt idx="1">
                  <c:v>The learning outcomes for this subject were clearly explained to me</c:v>
                </c:pt>
                <c:pt idx="2">
                  <c:v>The handouts provided helped me to learn this subject</c:v>
                </c:pt>
                <c:pt idx="3">
                  <c:v>I found the workload for this subject manageable</c:v>
                </c:pt>
                <c:pt idx="4">
                  <c:v>The subject content stimulated me to think critically</c:v>
                </c:pt>
                <c:pt idx="5">
                  <c:v>Where practicals were conducted, there was a clear link with theory</c:v>
                </c:pt>
                <c:pt idx="6">
                  <c:v>Where practicals were conducted, the facilities were adequate</c:v>
                </c:pt>
                <c:pt idx="7">
                  <c:v>Where practicals were conducted, the equipment was available</c:v>
                </c:pt>
                <c:pt idx="8">
                  <c:v>The assessment requirements were clear</c:v>
                </c:pt>
                <c:pt idx="9">
                  <c:v>Assessments were marked and returned to me within two weeks of submission</c:v>
                </c:pt>
                <c:pt idx="10">
                  <c:v>I received useful feedback on my assessments in time to help me improve</c:v>
                </c:pt>
                <c:pt idx="11">
                  <c:v>Library resources supported my learning</c:v>
                </c:pt>
                <c:pt idx="12">
                  <c:v>Library resources were adequate for this subject</c:v>
                </c:pt>
                <c:pt idx="13">
                  <c:v>I had access to library resources when it was needed</c:v>
                </c:pt>
                <c:pt idx="14">
                  <c:v>I had access to a computer at DUT when it was needed</c:v>
                </c:pt>
                <c:pt idx="15">
                  <c:v>This subject met my expectations</c:v>
                </c:pt>
                <c:pt idx="16">
                  <c:v>Overall, I am satisfied with the quality of this subject</c:v>
                </c:pt>
              </c:strCache>
            </c:strRef>
          </c:cat>
          <c:val>
            <c:numRef>
              <c:f>'SEQ data'!$B$3:$B$19</c:f>
              <c:numCache>
                <c:formatCode>0.0</c:formatCode>
                <c:ptCount val="17"/>
                <c:pt idx="0">
                  <c:v>2</c:v>
                </c:pt>
                <c:pt idx="1">
                  <c:v>1.9</c:v>
                </c:pt>
                <c:pt idx="2">
                  <c:v>2.2999999999999998</c:v>
                </c:pt>
                <c:pt idx="3">
                  <c:v>2</c:v>
                </c:pt>
                <c:pt idx="4">
                  <c:v>1.8</c:v>
                </c:pt>
                <c:pt idx="5">
                  <c:v>1.9</c:v>
                </c:pt>
                <c:pt idx="6">
                  <c:v>1.9</c:v>
                </c:pt>
                <c:pt idx="7">
                  <c:v>1.8</c:v>
                </c:pt>
                <c:pt idx="8">
                  <c:v>1.9</c:v>
                </c:pt>
                <c:pt idx="9">
                  <c:v>2.1</c:v>
                </c:pt>
                <c:pt idx="10">
                  <c:v>2.2000000000000002</c:v>
                </c:pt>
                <c:pt idx="11">
                  <c:v>2.4</c:v>
                </c:pt>
                <c:pt idx="12">
                  <c:v>2.4</c:v>
                </c:pt>
                <c:pt idx="13">
                  <c:v>2.1</c:v>
                </c:pt>
                <c:pt idx="14">
                  <c:v>2.2999999999999998</c:v>
                </c:pt>
                <c:pt idx="15">
                  <c:v>2.1</c:v>
                </c:pt>
                <c:pt idx="16">
                  <c:v>1.9</c:v>
                </c:pt>
              </c:numCache>
            </c:numRef>
          </c:val>
          <c:extLst xmlns:c16r2="http://schemas.microsoft.com/office/drawing/2015/06/chart">
            <c:ext xmlns:c16="http://schemas.microsoft.com/office/drawing/2014/chart" uri="{C3380CC4-5D6E-409C-BE32-E72D297353CC}">
              <c16:uniqueId val="{00000000-9BA1-489E-B124-3D205C9D5278}"/>
            </c:ext>
          </c:extLst>
        </c:ser>
        <c:ser>
          <c:idx val="1"/>
          <c:order val="1"/>
          <c:tx>
            <c:strRef>
              <c:f>'SEQ data'!$C$2</c:f>
              <c:strCache>
                <c:ptCount val="1"/>
                <c:pt idx="0">
                  <c:v>2021 (854)</c:v>
                </c:pt>
              </c:strCache>
            </c:strRef>
          </c:tx>
          <c:spPr>
            <a:solidFill>
              <a:schemeClr val="accent2"/>
            </a:solidFill>
            <a:ln>
              <a:noFill/>
            </a:ln>
            <a:effectLst/>
          </c:spPr>
          <c:invertIfNegative val="0"/>
          <c:cat>
            <c:strRef>
              <c:f>'SEQ data'!$A$3:$A$19</c:f>
              <c:strCache>
                <c:ptCount val="17"/>
                <c:pt idx="0">
                  <c:v>The study guide was useful in supporting my learning</c:v>
                </c:pt>
                <c:pt idx="1">
                  <c:v>The learning outcomes for this subject were clearly explained to me</c:v>
                </c:pt>
                <c:pt idx="2">
                  <c:v>The handouts provided helped me to learn this subject</c:v>
                </c:pt>
                <c:pt idx="3">
                  <c:v>I found the workload for this subject manageable</c:v>
                </c:pt>
                <c:pt idx="4">
                  <c:v>The subject content stimulated me to think critically</c:v>
                </c:pt>
                <c:pt idx="5">
                  <c:v>Where practicals were conducted, there was a clear link with theory</c:v>
                </c:pt>
                <c:pt idx="6">
                  <c:v>Where practicals were conducted, the facilities were adequate</c:v>
                </c:pt>
                <c:pt idx="7">
                  <c:v>Where practicals were conducted, the equipment was available</c:v>
                </c:pt>
                <c:pt idx="8">
                  <c:v>The assessment requirements were clear</c:v>
                </c:pt>
                <c:pt idx="9">
                  <c:v>Assessments were marked and returned to me within two weeks of submission</c:v>
                </c:pt>
                <c:pt idx="10">
                  <c:v>I received useful feedback on my assessments in time to help me improve</c:v>
                </c:pt>
                <c:pt idx="11">
                  <c:v>Library resources supported my learning</c:v>
                </c:pt>
                <c:pt idx="12">
                  <c:v>Library resources were adequate for this subject</c:v>
                </c:pt>
                <c:pt idx="13">
                  <c:v>I had access to library resources when it was needed</c:v>
                </c:pt>
                <c:pt idx="14">
                  <c:v>I had access to a computer at DUT when it was needed</c:v>
                </c:pt>
                <c:pt idx="15">
                  <c:v>This subject met my expectations</c:v>
                </c:pt>
                <c:pt idx="16">
                  <c:v>Overall, I am satisfied with the quality of this subject</c:v>
                </c:pt>
              </c:strCache>
            </c:strRef>
          </c:cat>
          <c:val>
            <c:numRef>
              <c:f>'SEQ data'!$C$3:$C$19</c:f>
              <c:numCache>
                <c:formatCode>0.0</c:formatCode>
                <c:ptCount val="17"/>
                <c:pt idx="0">
                  <c:v>1.9</c:v>
                </c:pt>
                <c:pt idx="1">
                  <c:v>1.9</c:v>
                </c:pt>
                <c:pt idx="2">
                  <c:v>2.2999999999999998</c:v>
                </c:pt>
                <c:pt idx="3">
                  <c:v>2.2000000000000002</c:v>
                </c:pt>
                <c:pt idx="4">
                  <c:v>1.9</c:v>
                </c:pt>
                <c:pt idx="5">
                  <c:v>1.7</c:v>
                </c:pt>
                <c:pt idx="6">
                  <c:v>1.8</c:v>
                </c:pt>
                <c:pt idx="7">
                  <c:v>1.7</c:v>
                </c:pt>
                <c:pt idx="8">
                  <c:v>1.9</c:v>
                </c:pt>
                <c:pt idx="9">
                  <c:v>2.2999999999999998</c:v>
                </c:pt>
                <c:pt idx="10">
                  <c:v>2.4</c:v>
                </c:pt>
                <c:pt idx="11">
                  <c:v>2.7</c:v>
                </c:pt>
                <c:pt idx="12">
                  <c:v>2.7</c:v>
                </c:pt>
                <c:pt idx="13">
                  <c:v>2.7</c:v>
                </c:pt>
                <c:pt idx="14">
                  <c:v>2.5</c:v>
                </c:pt>
                <c:pt idx="15">
                  <c:v>2.2000000000000002</c:v>
                </c:pt>
                <c:pt idx="16">
                  <c:v>2.1</c:v>
                </c:pt>
              </c:numCache>
            </c:numRef>
          </c:val>
          <c:extLst xmlns:c16r2="http://schemas.microsoft.com/office/drawing/2015/06/chart">
            <c:ext xmlns:c16="http://schemas.microsoft.com/office/drawing/2014/chart" uri="{C3380CC4-5D6E-409C-BE32-E72D297353CC}">
              <c16:uniqueId val="{00000001-9BA1-489E-B124-3D205C9D5278}"/>
            </c:ext>
          </c:extLst>
        </c:ser>
        <c:ser>
          <c:idx val="2"/>
          <c:order val="2"/>
          <c:tx>
            <c:strRef>
              <c:f>'SEQ data'!$D$2</c:f>
              <c:strCache>
                <c:ptCount val="1"/>
                <c:pt idx="0">
                  <c:v>2022 (2127)</c:v>
                </c:pt>
              </c:strCache>
            </c:strRef>
          </c:tx>
          <c:spPr>
            <a:solidFill>
              <a:schemeClr val="accent3"/>
            </a:solidFill>
            <a:ln>
              <a:noFill/>
            </a:ln>
            <a:effectLst/>
          </c:spPr>
          <c:invertIfNegative val="0"/>
          <c:cat>
            <c:strRef>
              <c:f>'SEQ data'!$A$3:$A$19</c:f>
              <c:strCache>
                <c:ptCount val="17"/>
                <c:pt idx="0">
                  <c:v>The study guide was useful in supporting my learning</c:v>
                </c:pt>
                <c:pt idx="1">
                  <c:v>The learning outcomes for this subject were clearly explained to me</c:v>
                </c:pt>
                <c:pt idx="2">
                  <c:v>The handouts provided helped me to learn this subject</c:v>
                </c:pt>
                <c:pt idx="3">
                  <c:v>I found the workload for this subject manageable</c:v>
                </c:pt>
                <c:pt idx="4">
                  <c:v>The subject content stimulated me to think critically</c:v>
                </c:pt>
                <c:pt idx="5">
                  <c:v>Where practicals were conducted, there was a clear link with theory</c:v>
                </c:pt>
                <c:pt idx="6">
                  <c:v>Where practicals were conducted, the facilities were adequate</c:v>
                </c:pt>
                <c:pt idx="7">
                  <c:v>Where practicals were conducted, the equipment was available</c:v>
                </c:pt>
                <c:pt idx="8">
                  <c:v>The assessment requirements were clear</c:v>
                </c:pt>
                <c:pt idx="9">
                  <c:v>Assessments were marked and returned to me within two weeks of submission</c:v>
                </c:pt>
                <c:pt idx="10">
                  <c:v>I received useful feedback on my assessments in time to help me improve</c:v>
                </c:pt>
                <c:pt idx="11">
                  <c:v>Library resources supported my learning</c:v>
                </c:pt>
                <c:pt idx="12">
                  <c:v>Library resources were adequate for this subject</c:v>
                </c:pt>
                <c:pt idx="13">
                  <c:v>I had access to library resources when it was needed</c:v>
                </c:pt>
                <c:pt idx="14">
                  <c:v>I had access to a computer at DUT when it was needed</c:v>
                </c:pt>
                <c:pt idx="15">
                  <c:v>This subject met my expectations</c:v>
                </c:pt>
                <c:pt idx="16">
                  <c:v>Overall, I am satisfied with the quality of this subject</c:v>
                </c:pt>
              </c:strCache>
            </c:strRef>
          </c:cat>
          <c:val>
            <c:numRef>
              <c:f>'SEQ data'!$D$3:$D$19</c:f>
              <c:numCache>
                <c:formatCode>0.0</c:formatCode>
                <c:ptCount val="17"/>
                <c:pt idx="0">
                  <c:v>1.9</c:v>
                </c:pt>
                <c:pt idx="1">
                  <c:v>1.8</c:v>
                </c:pt>
                <c:pt idx="2">
                  <c:v>2.2000000000000002</c:v>
                </c:pt>
                <c:pt idx="3">
                  <c:v>1.9</c:v>
                </c:pt>
                <c:pt idx="4">
                  <c:v>1.9</c:v>
                </c:pt>
                <c:pt idx="5">
                  <c:v>1.9</c:v>
                </c:pt>
                <c:pt idx="6">
                  <c:v>1.9</c:v>
                </c:pt>
                <c:pt idx="7">
                  <c:v>1.8</c:v>
                </c:pt>
                <c:pt idx="8">
                  <c:v>1.8</c:v>
                </c:pt>
                <c:pt idx="9">
                  <c:v>2</c:v>
                </c:pt>
                <c:pt idx="10">
                  <c:v>2.1</c:v>
                </c:pt>
                <c:pt idx="11">
                  <c:v>2.2000000000000002</c:v>
                </c:pt>
                <c:pt idx="12">
                  <c:v>2.2000000000000002</c:v>
                </c:pt>
                <c:pt idx="13">
                  <c:v>2</c:v>
                </c:pt>
                <c:pt idx="14">
                  <c:v>2</c:v>
                </c:pt>
                <c:pt idx="15">
                  <c:v>2.1</c:v>
                </c:pt>
                <c:pt idx="16">
                  <c:v>2</c:v>
                </c:pt>
              </c:numCache>
            </c:numRef>
          </c:val>
          <c:extLst xmlns:c16r2="http://schemas.microsoft.com/office/drawing/2015/06/chart">
            <c:ext xmlns:c16="http://schemas.microsoft.com/office/drawing/2014/chart" uri="{C3380CC4-5D6E-409C-BE32-E72D297353CC}">
              <c16:uniqueId val="{00000002-9BA1-489E-B124-3D205C9D5278}"/>
            </c:ext>
          </c:extLst>
        </c:ser>
        <c:dLbls>
          <c:showLegendKey val="0"/>
          <c:showVal val="0"/>
          <c:showCatName val="0"/>
          <c:showSerName val="0"/>
          <c:showPercent val="0"/>
          <c:showBubbleSize val="0"/>
        </c:dLbls>
        <c:gapWidth val="219"/>
        <c:overlap val="-27"/>
        <c:axId val="505739488"/>
        <c:axId val="505742624"/>
      </c:barChart>
      <c:catAx>
        <c:axId val="505739488"/>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42624"/>
        <c:crosses val="autoZero"/>
        <c:auto val="1"/>
        <c:lblAlgn val="ctr"/>
        <c:lblOffset val="100"/>
        <c:noMultiLvlLbl val="0"/>
      </c:catAx>
      <c:valAx>
        <c:axId val="50574262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39488"/>
        <c:crosses val="autoZero"/>
        <c:crossBetween val="between"/>
      </c:valAx>
      <c:spPr>
        <a:noFill/>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effectLst/>
      </c:spPr>
    </c:plotArea>
    <c:legend>
      <c:legendPos val="b"/>
      <c:layout>
        <c:manualLayout>
          <c:xMode val="edge"/>
          <c:yMode val="edge"/>
          <c:x val="0.32389617043005808"/>
          <c:y val="0.9399603929602891"/>
          <c:w val="0.3062013078699572"/>
          <c:h val="5.3677803937283976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a:t>2017 - Net Surplus/Deficit</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Nett Surplus/Deficit</c:v>
                </c:pt>
              </c:strCache>
            </c:strRef>
          </c:tx>
          <c:spPr>
            <a:solidFill>
              <a:schemeClr val="tx1">
                <a:lumMod val="50000"/>
                <a:lumOff val="50000"/>
              </a:schemeClr>
            </a:solidFill>
            <a:ln>
              <a:solidFill>
                <a:schemeClr val="bg1"/>
              </a:solidFill>
            </a:ln>
          </c:spPr>
          <c:dPt>
            <c:idx val="0"/>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4-3F55-4E6A-AAB1-AB5887C69150}"/>
              </c:ext>
            </c:extLst>
          </c:dPt>
          <c:dPt>
            <c:idx val="1"/>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3F55-4E6A-AAB1-AB5887C69150}"/>
              </c:ext>
            </c:extLst>
          </c:dPt>
          <c:dPt>
            <c:idx val="2"/>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6-3F55-4E6A-AAB1-AB5887C69150}"/>
              </c:ext>
            </c:extLst>
          </c:dPt>
          <c:dPt>
            <c:idx val="3"/>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A-3F55-4E6A-AAB1-AB5887C69150}"/>
              </c:ext>
            </c:extLst>
          </c:dPt>
          <c:dPt>
            <c:idx val="4"/>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3F55-4E6A-AAB1-AB5887C69150}"/>
              </c:ext>
            </c:extLst>
          </c:dPt>
          <c:dPt>
            <c:idx val="5"/>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1-3F55-4E6A-AAB1-AB5887C69150}"/>
              </c:ext>
            </c:extLst>
          </c:dPt>
          <c:dPt>
            <c:idx val="6"/>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8-3F55-4E6A-AAB1-AB5887C69150}"/>
              </c:ext>
            </c:extLst>
          </c:dPt>
          <c:dPt>
            <c:idx val="7"/>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9-3F55-4E6A-AAB1-AB5887C69150}"/>
              </c:ext>
            </c:extLst>
          </c:dPt>
          <c:dPt>
            <c:idx val="8"/>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2-3F55-4E6A-AAB1-AB5887C69150}"/>
              </c:ext>
            </c:extLst>
          </c:dPt>
          <c:dPt>
            <c:idx val="9"/>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3F55-4E6A-AAB1-AB5887C69150}"/>
              </c:ext>
            </c:extLst>
          </c:dPt>
          <c:dLbls>
            <c:dLbl>
              <c:idx val="0"/>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4-3F55-4E6A-AAB1-AB5887C69150}"/>
                </c:ext>
                <c:ext xmlns:c15="http://schemas.microsoft.com/office/drawing/2012/chart" uri="{CE6537A1-D6FC-4f65-9D91-7224C49458BB}"/>
              </c:extLst>
            </c:dLbl>
            <c:dLbl>
              <c:idx val="4"/>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7-3F55-4E6A-AAB1-AB5887C69150}"/>
                </c:ext>
                <c:ext xmlns:c15="http://schemas.microsoft.com/office/drawing/2012/chart" uri="{CE6537A1-D6FC-4f65-9D91-7224C49458BB}"/>
              </c:extLst>
            </c:dLbl>
            <c:dLbl>
              <c:idx val="5"/>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1-3F55-4E6A-AAB1-AB5887C69150}"/>
                </c:ext>
                <c:ext xmlns:c15="http://schemas.microsoft.com/office/drawing/2012/chart" uri="{CE6537A1-D6FC-4f65-9D91-7224C49458BB}"/>
              </c:extLst>
            </c:dLbl>
            <c:dLbl>
              <c:idx val="7"/>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9-3F55-4E6A-AAB1-AB5887C69150}"/>
                </c:ext>
                <c:ext xmlns:c15="http://schemas.microsoft.com/office/drawing/2012/chart" uri="{CE6537A1-D6FC-4f65-9D91-7224C49458BB}"/>
              </c:extLst>
            </c:dLbl>
            <c:dLbl>
              <c:idx val="8"/>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2-3F55-4E6A-AAB1-AB5887C69150}"/>
                </c:ext>
                <c:ext xmlns:c15="http://schemas.microsoft.com/office/drawing/2012/chart" uri="{CE6537A1-D6FC-4f65-9D91-7224C49458BB}"/>
              </c:extLst>
            </c:dLbl>
            <c:dLbl>
              <c:idx val="9"/>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3-3F55-4E6A-AAB1-AB5887C69150}"/>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Sheet1!$A$2:$A$11</c:f>
              <c:strCache>
                <c:ptCount val="10"/>
                <c:pt idx="0">
                  <c:v>Biotechnology &amp; Food Technology</c:v>
                </c:pt>
                <c:pt idx="1">
                  <c:v>Chemistry</c:v>
                </c:pt>
                <c:pt idx="2">
                  <c:v>Clothing &amp; Textiles</c:v>
                </c:pt>
                <c:pt idx="3">
                  <c:v>Food and Nutrition</c:v>
                </c:pt>
                <c:pt idx="4">
                  <c:v>Horticulture</c:v>
                </c:pt>
                <c:pt idx="5">
                  <c:v>Maritime Studies</c:v>
                </c:pt>
                <c:pt idx="6">
                  <c:v>Mathematics</c:v>
                </c:pt>
                <c:pt idx="7">
                  <c:v>Physics</c:v>
                </c:pt>
                <c:pt idx="8">
                  <c:v>Sport Studies</c:v>
                </c:pt>
                <c:pt idx="9">
                  <c:v>Statistics</c:v>
                </c:pt>
              </c:strCache>
            </c:strRef>
          </c:cat>
          <c:val>
            <c:numRef>
              <c:f>Sheet1!$B$2:$B$11</c:f>
              <c:numCache>
                <c:formatCode>_ "R"\ * #,##0_ ;_ "R"\ * \-#,##0_ ;_ "R"\ * "-"??_ ;_ @_ </c:formatCode>
                <c:ptCount val="10"/>
                <c:pt idx="0">
                  <c:v>-1581904</c:v>
                </c:pt>
                <c:pt idx="1">
                  <c:v>-485254</c:v>
                </c:pt>
                <c:pt idx="2">
                  <c:v>-286754</c:v>
                </c:pt>
                <c:pt idx="3">
                  <c:v>-110611</c:v>
                </c:pt>
                <c:pt idx="4">
                  <c:v>1007441</c:v>
                </c:pt>
                <c:pt idx="5">
                  <c:v>6835773</c:v>
                </c:pt>
                <c:pt idx="6">
                  <c:v>596002</c:v>
                </c:pt>
                <c:pt idx="7">
                  <c:v>-1187938</c:v>
                </c:pt>
                <c:pt idx="8">
                  <c:v>5620426</c:v>
                </c:pt>
                <c:pt idx="9">
                  <c:v>1268489</c:v>
                </c:pt>
              </c:numCache>
            </c:numRef>
          </c:val>
          <c:extLst xmlns:c16r2="http://schemas.microsoft.com/office/drawing/2015/06/chart">
            <c:ext xmlns:c16="http://schemas.microsoft.com/office/drawing/2014/chart" uri="{C3380CC4-5D6E-409C-BE32-E72D297353CC}">
              <c16:uniqueId val="{00000000-3F55-4E6A-AAB1-AB5887C69150}"/>
            </c:ext>
          </c:extLst>
        </c:ser>
        <c:dLbls>
          <c:dLblPos val="inEnd"/>
          <c:showLegendKey val="0"/>
          <c:showVal val="1"/>
          <c:showCatName val="0"/>
          <c:showSerName val="0"/>
          <c:showPercent val="0"/>
          <c:showBubbleSize val="0"/>
          <c:showLeaderLines val="1"/>
        </c:dLbls>
        <c:firstSliceAng val="88"/>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2018</a:t>
            </a:r>
            <a:r>
              <a:rPr lang="en-GB" baseline="0"/>
              <a:t> Net Surplus/Deficit</a:t>
            </a:r>
            <a:endParaRPr lang="en-GB"/>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spPr>
            <a:solidFill>
              <a:schemeClr val="tx1"/>
            </a:solidFill>
          </c:spPr>
          <c:dPt>
            <c:idx val="0"/>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1-DDA9-F647-9E72-3AF6843B4DF7}"/>
              </c:ext>
            </c:extLst>
          </c:dPt>
          <c:dPt>
            <c:idx val="1"/>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3-DDA9-F647-9E72-3AF6843B4DF7}"/>
              </c:ext>
            </c:extLst>
          </c:dPt>
          <c:dPt>
            <c:idx val="2"/>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5-DDA9-F647-9E72-3AF6843B4DF7}"/>
              </c:ext>
            </c:extLst>
          </c:dPt>
          <c:dPt>
            <c:idx val="3"/>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7-DDA9-F647-9E72-3AF6843B4DF7}"/>
              </c:ext>
            </c:extLst>
          </c:dPt>
          <c:dPt>
            <c:idx val="4"/>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9-DDA9-F647-9E72-3AF6843B4DF7}"/>
              </c:ext>
            </c:extLst>
          </c:dPt>
          <c:dPt>
            <c:idx val="5"/>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B-DDA9-F647-9E72-3AF6843B4DF7}"/>
              </c:ext>
            </c:extLst>
          </c:dPt>
          <c:dPt>
            <c:idx val="6"/>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D-DDA9-F647-9E72-3AF6843B4DF7}"/>
              </c:ext>
            </c:extLst>
          </c:dPt>
          <c:dPt>
            <c:idx val="7"/>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F-DDA9-F647-9E72-3AF6843B4DF7}"/>
              </c:ext>
            </c:extLst>
          </c:dPt>
          <c:dPt>
            <c:idx val="8"/>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11-DDA9-F647-9E72-3AF6843B4DF7}"/>
              </c:ext>
            </c:extLst>
          </c:dPt>
          <c:dPt>
            <c:idx val="9"/>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13-DDA9-F647-9E72-3AF6843B4DF7}"/>
              </c:ext>
            </c:extLst>
          </c:dPt>
          <c:dLbls>
            <c:dLbl>
              <c:idx val="2"/>
              <c:numFmt formatCode="&quot;R&quot;#,##0;[Red]&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dLbl>
            <c:dLbl>
              <c:idx val="9"/>
              <c:numFmt formatCode="&quot;R&quot;#,##0;[Red]&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separator>, </c:separator>
              <c:extLst xmlns:c16r2="http://schemas.microsoft.com/office/drawing/2015/06/chart">
                <c:ext xmlns:c16="http://schemas.microsoft.com/office/drawing/2014/chart" uri="{C3380CC4-5D6E-409C-BE32-E72D297353CC}">
                  <c16:uniqueId val="{00000013-DDA9-F647-9E72-3AF6843B4DF7}"/>
                </c:ext>
                <c:ext xmlns:c15="http://schemas.microsoft.com/office/drawing/2012/chart" uri="{CE6537A1-D6FC-4f65-9D91-7224C49458BB}"/>
              </c:extLst>
            </c:dLbl>
            <c:numFmt formatCode="&quot;R&quot;#,##0;[Red]&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Sheet4!$C$3:$L$3</c:f>
              <c:strCache>
                <c:ptCount val="10"/>
                <c:pt idx="0">
                  <c:v> Biotechnology and Food Technology </c:v>
                </c:pt>
                <c:pt idx="1">
                  <c:v> Chemistry </c:v>
                </c:pt>
                <c:pt idx="2">
                  <c:v> Clothing and Textile Studies </c:v>
                </c:pt>
                <c:pt idx="3">
                  <c:v> Food and Nutrition: Consumer Sciences </c:v>
                </c:pt>
                <c:pt idx="4">
                  <c:v> Horticulture </c:v>
                </c:pt>
                <c:pt idx="5">
                  <c:v> Maritime Studies </c:v>
                </c:pt>
                <c:pt idx="6">
                  <c:v> Mathematics </c:v>
                </c:pt>
                <c:pt idx="7">
                  <c:v> Physics </c:v>
                </c:pt>
                <c:pt idx="8">
                  <c:v> Sport Studies </c:v>
                </c:pt>
                <c:pt idx="9">
                  <c:v> Statistics </c:v>
                </c:pt>
              </c:strCache>
            </c:strRef>
          </c:cat>
          <c:val>
            <c:numRef>
              <c:f>Sheet4!$C$4:$L$4</c:f>
              <c:numCache>
                <c:formatCode>_-* #\ ##0_-;\-* #\ ##0_-;_-* "-"??_-;_-@_-</c:formatCode>
                <c:ptCount val="10"/>
                <c:pt idx="0">
                  <c:v>10593589.978412591</c:v>
                </c:pt>
                <c:pt idx="1">
                  <c:v>8570100.2651825324</c:v>
                </c:pt>
                <c:pt idx="2" formatCode="_(* #\ ##0_);_(* \(#\ ##0\);_(* &quot;-&quot;??_);_(@_)">
                  <c:v>200631.85082654376</c:v>
                </c:pt>
                <c:pt idx="3">
                  <c:v>3902882.1286548804</c:v>
                </c:pt>
                <c:pt idx="4">
                  <c:v>3094727.2338136556</c:v>
                </c:pt>
                <c:pt idx="5">
                  <c:v>6483497.8581309495</c:v>
                </c:pt>
                <c:pt idx="6">
                  <c:v>4388148.2789553665</c:v>
                </c:pt>
                <c:pt idx="7">
                  <c:v>5167249.3253175644</c:v>
                </c:pt>
                <c:pt idx="8">
                  <c:v>5015190.8133078981</c:v>
                </c:pt>
                <c:pt idx="9">
                  <c:v>1638235.0888064289</c:v>
                </c:pt>
              </c:numCache>
            </c:numRef>
          </c:val>
          <c:extLst xmlns:c16r2="http://schemas.microsoft.com/office/drawing/2015/06/chart">
            <c:ext xmlns:c16="http://schemas.microsoft.com/office/drawing/2014/chart" uri="{C3380CC4-5D6E-409C-BE32-E72D297353CC}">
              <c16:uniqueId val="{00000014-DDA9-F647-9E72-3AF6843B4DF7}"/>
            </c:ext>
          </c:extLst>
        </c:ser>
        <c:dLbls>
          <c:showLegendKey val="0"/>
          <c:showVal val="1"/>
          <c:showCatName val="1"/>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2019 Net Surplus/Deficit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dLbls>
          <c:showLegendKey val="0"/>
          <c:showVal val="1"/>
          <c:showCatName val="1"/>
          <c:showSerName val="0"/>
          <c:showPercent val="0"/>
          <c:showBubbleSize val="0"/>
          <c:showLeaderLines val="0"/>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2019 Net Surplus/Deficit</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1-57F5-C447-9A49-EBFB8ED0D751}"/>
              </c:ext>
            </c:extLst>
          </c:dPt>
          <c:dPt>
            <c:idx val="1"/>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57F5-C447-9A49-EBFB8ED0D751}"/>
              </c:ext>
            </c:extLst>
          </c:dPt>
          <c:dPt>
            <c:idx val="2"/>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5-57F5-C447-9A49-EBFB8ED0D751}"/>
              </c:ext>
            </c:extLst>
          </c:dPt>
          <c:dPt>
            <c:idx val="3"/>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7-57F5-C447-9A49-EBFB8ED0D751}"/>
              </c:ext>
            </c:extLst>
          </c:dPt>
          <c:dPt>
            <c:idx val="4"/>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9-57F5-C447-9A49-EBFB8ED0D751}"/>
              </c:ext>
            </c:extLst>
          </c:dPt>
          <c:dPt>
            <c:idx val="5"/>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B-57F5-C447-9A49-EBFB8ED0D751}"/>
              </c:ext>
            </c:extLst>
          </c:dPt>
          <c:dPt>
            <c:idx val="6"/>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D-57F5-C447-9A49-EBFB8ED0D751}"/>
              </c:ext>
            </c:extLst>
          </c:dPt>
          <c:dPt>
            <c:idx val="7"/>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F-57F5-C447-9A49-EBFB8ED0D751}"/>
              </c:ext>
            </c:extLst>
          </c:dPt>
          <c:dPt>
            <c:idx val="8"/>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11-57F5-C447-9A49-EBFB8ED0D751}"/>
              </c:ext>
            </c:extLst>
          </c:dPt>
          <c:dPt>
            <c:idx val="9"/>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13-57F5-C447-9A49-EBFB8ED0D751}"/>
              </c:ext>
            </c:extLst>
          </c:dPt>
          <c:dLbls>
            <c:dLbl>
              <c:idx val="1"/>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dLbl>
            <c:dLbl>
              <c:idx val="2"/>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dLbl>
            <c:dLbl>
              <c:idx val="3"/>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dLbl>
            <c:dLbl>
              <c:idx val="4"/>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dLbl>
            <c:dLbl>
              <c:idx val="9"/>
              <c:layout>
                <c:manualLayout>
                  <c:x val="8.550625540871163E-3"/>
                  <c:y val="4.0834545363358241E-3"/>
                </c:manualLayout>
              </c:layout>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13-57F5-C447-9A49-EBFB8ED0D751}"/>
                </c:ext>
                <c:ext xmlns:c15="http://schemas.microsoft.com/office/drawing/2012/chart" uri="{CE6537A1-D6FC-4f65-9D91-7224C49458BB}"/>
              </c:extLst>
            </c:dLbl>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Sheet3!$B$3:$K$3</c:f>
              <c:strCache>
                <c:ptCount val="10"/>
                <c:pt idx="0">
                  <c:v> Biotechnology and Food Technology </c:v>
                </c:pt>
                <c:pt idx="1">
                  <c:v> Chemistry </c:v>
                </c:pt>
                <c:pt idx="2">
                  <c:v> Clothing and Textile Studies </c:v>
                </c:pt>
                <c:pt idx="3">
                  <c:v> Food and Nutrition: Consumer Sciences </c:v>
                </c:pt>
                <c:pt idx="4">
                  <c:v> Horticulture </c:v>
                </c:pt>
                <c:pt idx="5">
                  <c:v> Maritime Studies </c:v>
                </c:pt>
                <c:pt idx="6">
                  <c:v> Mathematics </c:v>
                </c:pt>
                <c:pt idx="7">
                  <c:v> Physics </c:v>
                </c:pt>
                <c:pt idx="8">
                  <c:v> Sport Studies </c:v>
                </c:pt>
                <c:pt idx="9">
                  <c:v> Statistics </c:v>
                </c:pt>
              </c:strCache>
            </c:strRef>
          </c:cat>
          <c:val>
            <c:numRef>
              <c:f>Sheet3!$B$4:$K$4</c:f>
              <c:numCache>
                <c:formatCode>#,##0</c:formatCode>
                <c:ptCount val="10"/>
                <c:pt idx="0">
                  <c:v>7463779</c:v>
                </c:pt>
                <c:pt idx="1">
                  <c:v>-2400735</c:v>
                </c:pt>
                <c:pt idx="2">
                  <c:v>311906</c:v>
                </c:pt>
                <c:pt idx="3">
                  <c:v>1389582</c:v>
                </c:pt>
                <c:pt idx="4">
                  <c:v>316828</c:v>
                </c:pt>
                <c:pt idx="5">
                  <c:v>7852489</c:v>
                </c:pt>
                <c:pt idx="6">
                  <c:v>7956250</c:v>
                </c:pt>
                <c:pt idx="7">
                  <c:v>6921368</c:v>
                </c:pt>
                <c:pt idx="8">
                  <c:v>9739835</c:v>
                </c:pt>
                <c:pt idx="9">
                  <c:v>1631860</c:v>
                </c:pt>
              </c:numCache>
            </c:numRef>
          </c:val>
          <c:extLst xmlns:c16r2="http://schemas.microsoft.com/office/drawing/2015/06/chart">
            <c:ext xmlns:c16="http://schemas.microsoft.com/office/drawing/2014/chart" uri="{C3380CC4-5D6E-409C-BE32-E72D297353CC}">
              <c16:uniqueId val="{00000014-57F5-C447-9A49-EBFB8ED0D751}"/>
            </c:ext>
          </c:extLst>
        </c:ser>
        <c:dLbls>
          <c:showLegendKey val="0"/>
          <c:showVal val="1"/>
          <c:showCatName val="1"/>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a:t>2020</a:t>
            </a:r>
            <a:r>
              <a:rPr lang="en-GB" baseline="0"/>
              <a:t> Net Surplus/Deficit</a:t>
            </a:r>
            <a:endParaRPr lang="en-GB"/>
          </a:p>
        </c:rich>
      </c:tx>
      <c:layout>
        <c:manualLayout>
          <c:xMode val="edge"/>
          <c:yMode val="edge"/>
          <c:x val="0.40613176106989962"/>
          <c:y val="1.5915923819119913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1-A872-C04D-84D4-A6923B12EDBD}"/>
              </c:ext>
            </c:extLst>
          </c:dPt>
          <c:dPt>
            <c:idx val="1"/>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A872-C04D-84D4-A6923B12EDBD}"/>
              </c:ext>
            </c:extLst>
          </c:dPt>
          <c:dPt>
            <c:idx val="2"/>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5-A872-C04D-84D4-A6923B12EDBD}"/>
              </c:ext>
            </c:extLst>
          </c:dPt>
          <c:dPt>
            <c:idx val="3"/>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7-A872-C04D-84D4-A6923B12EDBD}"/>
              </c:ext>
            </c:extLst>
          </c:dPt>
          <c:dPt>
            <c:idx val="4"/>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9-A872-C04D-84D4-A6923B12EDBD}"/>
              </c:ext>
            </c:extLst>
          </c:dPt>
          <c:dPt>
            <c:idx val="5"/>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B-A872-C04D-84D4-A6923B12EDBD}"/>
              </c:ext>
            </c:extLst>
          </c:dPt>
          <c:dPt>
            <c:idx val="6"/>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D-A872-C04D-84D4-A6923B12EDBD}"/>
              </c:ext>
            </c:extLst>
          </c:dPt>
          <c:dPt>
            <c:idx val="7"/>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F-A872-C04D-84D4-A6923B12EDBD}"/>
              </c:ext>
            </c:extLst>
          </c:dPt>
          <c:dPt>
            <c:idx val="8"/>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11-A872-C04D-84D4-A6923B12EDBD}"/>
              </c:ext>
            </c:extLst>
          </c:dPt>
          <c:dPt>
            <c:idx val="9"/>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13-A872-C04D-84D4-A6923B12EDBD}"/>
              </c:ext>
            </c:extLst>
          </c:dPt>
          <c:dLbls>
            <c:dLbl>
              <c:idx val="2"/>
              <c:layout>
                <c:manualLayout>
                  <c:x val="-2.3683304621907004E-2"/>
                  <c:y val="-1.2537997671899358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fld id="{201EB2E3-27A8-E846-96B0-7E8A6D32B7B6}" type="CATEGORYNAME">
                      <a:rPr lang="en-US">
                        <a:solidFill>
                          <a:schemeClr val="tx1"/>
                        </a:solidFill>
                      </a:rPr>
                      <a:pPr>
                        <a:defRPr>
                          <a:solidFill>
                            <a:schemeClr val="bg1"/>
                          </a:solidFill>
                        </a:defRPr>
                      </a:pPr>
                      <a:t>[CATEGORY NAME]</a:t>
                    </a:fld>
                    <a:r>
                      <a:rPr lang="en-US" baseline="0"/>
                      <a:t>, </a:t>
                    </a:r>
                    <a:fld id="{6D28106D-9C65-9A4A-95D5-A68835CD7086}" type="VALUE">
                      <a:rPr lang="en-US" baseline="0">
                        <a:solidFill>
                          <a:schemeClr val="tx1"/>
                        </a:solidFill>
                      </a:rPr>
                      <a:pPr>
                        <a:defRPr>
                          <a:solidFill>
                            <a:schemeClr val="bg1"/>
                          </a:solidFill>
                        </a:defRPr>
                      </a:pPr>
                      <a:t>[VALUE]</a:t>
                    </a:fld>
                    <a:endParaRPr lang="en-US" baseline="0"/>
                  </a:p>
                </c:rich>
              </c:tx>
              <c:numFmt formatCode="&quot;R&quot;#,##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5-A872-C04D-84D4-A6923B12EDBD}"/>
                </c:ext>
                <c:ext xmlns:c15="http://schemas.microsoft.com/office/drawing/2012/chart" uri="{CE6537A1-D6FC-4f65-9D91-7224C49458BB}">
                  <c15:layout>
                    <c:manualLayout>
                      <c:w val="0.22165442363182858"/>
                      <c:h val="5.7337176602924644E-2"/>
                    </c:manualLayout>
                  </c15:layout>
                  <c15:dlblFieldTable/>
                  <c15:showDataLabelsRange val="0"/>
                </c:ext>
              </c:extLst>
            </c:dLbl>
            <c:dLbl>
              <c:idx val="3"/>
              <c:layout>
                <c:manualLayout>
                  <c:x val="2.1151977865382317E-2"/>
                  <c:y val="-2.8987054584278661E-3"/>
                </c:manualLayout>
              </c:layout>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7-A872-C04D-84D4-A6923B12EDBD}"/>
                </c:ext>
                <c:ext xmlns:c15="http://schemas.microsoft.com/office/drawing/2012/chart" uri="{CE6537A1-D6FC-4f65-9D91-7224C49458BB}">
                  <c15:layout/>
                </c:ext>
              </c:extLst>
            </c:dLbl>
            <c:dLbl>
              <c:idx val="4"/>
              <c:layout>
                <c:manualLayout>
                  <c:x val="4.8638429773556938E-2"/>
                  <c:y val="3.2379109390987142E-2"/>
                </c:manualLayout>
              </c:layout>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9-A872-C04D-84D4-A6923B12EDBD}"/>
                </c:ext>
                <c:ext xmlns:c15="http://schemas.microsoft.com/office/drawing/2012/chart" uri="{CE6537A1-D6FC-4f65-9D91-7224C49458BB}">
                  <c15:layout/>
                </c:ext>
              </c:extLst>
            </c:dLbl>
            <c:dLbl>
              <c:idx val="9"/>
              <c:layout>
                <c:manualLayout>
                  <c:x val="5.7013802931172577E-3"/>
                  <c:y val="-2.1941960644749916E-3"/>
                </c:manualLayout>
              </c:layout>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13-A872-C04D-84D4-A6923B12EDBD}"/>
                </c:ext>
                <c:ext xmlns:c15="http://schemas.microsoft.com/office/drawing/2012/chart" uri="{CE6537A1-D6FC-4f65-9D91-7224C49458BB}">
                  <c15:layout/>
                </c:ext>
              </c:extLst>
            </c:dLbl>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15:layout/>
              </c:ext>
            </c:extLst>
          </c:dLbls>
          <c:cat>
            <c:strRef>
              <c:f>Sheet2!$B$3:$K$3</c:f>
              <c:strCache>
                <c:ptCount val="10"/>
                <c:pt idx="0">
                  <c:v> Biotechnology and Food Technology </c:v>
                </c:pt>
                <c:pt idx="1">
                  <c:v> Chemistry </c:v>
                </c:pt>
                <c:pt idx="2">
                  <c:v> Clothing and Textile Studies </c:v>
                </c:pt>
                <c:pt idx="3">
                  <c:v> Food and Nutrition: Consumer Sciences </c:v>
                </c:pt>
                <c:pt idx="4">
                  <c:v> Horticulture </c:v>
                </c:pt>
                <c:pt idx="5">
                  <c:v> Maritime Studies </c:v>
                </c:pt>
                <c:pt idx="6">
                  <c:v> Mathematics </c:v>
                </c:pt>
                <c:pt idx="7">
                  <c:v> Physics </c:v>
                </c:pt>
                <c:pt idx="8">
                  <c:v> Sport Studies </c:v>
                </c:pt>
                <c:pt idx="9">
                  <c:v> Statistics </c:v>
                </c:pt>
              </c:strCache>
            </c:strRef>
          </c:cat>
          <c:val>
            <c:numRef>
              <c:f>Sheet2!$B$4:$K$4</c:f>
              <c:numCache>
                <c:formatCode>_(* #\ ##0_);_(* \(#\ ##0\);_(* "-"??_);_(@_)</c:formatCode>
                <c:ptCount val="10"/>
                <c:pt idx="0">
                  <c:v>9590994.1010031532</c:v>
                </c:pt>
                <c:pt idx="1">
                  <c:v>-3927138.2809957596</c:v>
                </c:pt>
                <c:pt idx="2">
                  <c:v>2370716.0377902766</c:v>
                </c:pt>
                <c:pt idx="3">
                  <c:v>439400.24223995168</c:v>
                </c:pt>
                <c:pt idx="4">
                  <c:v>833865.57726639148</c:v>
                </c:pt>
                <c:pt idx="5">
                  <c:v>7879778.3652142696</c:v>
                </c:pt>
                <c:pt idx="6">
                  <c:v>10533793.79667259</c:v>
                </c:pt>
                <c:pt idx="7">
                  <c:v>8910414.0816208608</c:v>
                </c:pt>
                <c:pt idx="8">
                  <c:v>4473263.4958662288</c:v>
                </c:pt>
                <c:pt idx="9">
                  <c:v>-1112212.4919663111</c:v>
                </c:pt>
              </c:numCache>
            </c:numRef>
          </c:val>
          <c:extLst xmlns:c16r2="http://schemas.microsoft.com/office/drawing/2015/06/chart">
            <c:ext xmlns:c16="http://schemas.microsoft.com/office/drawing/2014/chart" uri="{C3380CC4-5D6E-409C-BE32-E72D297353CC}">
              <c16:uniqueId val="{00000014-A872-C04D-84D4-A6923B12EDBD}"/>
            </c:ext>
          </c:extLst>
        </c:ser>
        <c:dLbls>
          <c:showLegendKey val="0"/>
          <c:showVal val="1"/>
          <c:showCatName val="1"/>
          <c:showSerName val="0"/>
          <c:showPercent val="0"/>
          <c:showBubbleSize val="0"/>
          <c:showLeaderLines val="1"/>
        </c:dLbls>
        <c:firstSliceAng val="0"/>
      </c:pieChart>
      <c:spPr>
        <a:noFill/>
        <a:ln>
          <a:noFill/>
        </a:ln>
        <a:effectLst/>
      </c:spPr>
    </c:plotArea>
    <c:legend>
      <c:legendPos val="r"/>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GB" dirty="0"/>
              <a:t>2021</a:t>
            </a:r>
            <a:r>
              <a:rPr lang="en-GB" baseline="0" dirty="0"/>
              <a:t> Net Surplus/Deficit</a:t>
            </a:r>
            <a:endParaRPr lang="en-GB" dirty="0"/>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dPt>
            <c:idx val="0"/>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1-A872-C04D-84D4-A6923B12EDBD}"/>
              </c:ext>
            </c:extLst>
          </c:dPt>
          <c:dPt>
            <c:idx val="1"/>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A872-C04D-84D4-A6923B12EDBD}"/>
              </c:ext>
            </c:extLst>
          </c:dPt>
          <c:dPt>
            <c:idx val="2"/>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5-A872-C04D-84D4-A6923B12EDBD}"/>
              </c:ext>
            </c:extLst>
          </c:dPt>
          <c:dPt>
            <c:idx val="3"/>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7-A872-C04D-84D4-A6923B12EDBD}"/>
              </c:ext>
            </c:extLst>
          </c:dPt>
          <c:dPt>
            <c:idx val="4"/>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9-A872-C04D-84D4-A6923B12EDBD}"/>
              </c:ext>
            </c:extLst>
          </c:dPt>
          <c:dPt>
            <c:idx val="5"/>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B-A872-C04D-84D4-A6923B12EDBD}"/>
              </c:ext>
            </c:extLst>
          </c:dPt>
          <c:dPt>
            <c:idx val="6"/>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D-A872-C04D-84D4-A6923B12EDBD}"/>
              </c:ext>
            </c:extLst>
          </c:dPt>
          <c:dPt>
            <c:idx val="7"/>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F-A872-C04D-84D4-A6923B12EDBD}"/>
              </c:ext>
            </c:extLst>
          </c:dPt>
          <c:dPt>
            <c:idx val="8"/>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11-A872-C04D-84D4-A6923B12EDBD}"/>
              </c:ext>
            </c:extLst>
          </c:dPt>
          <c:dPt>
            <c:idx val="9"/>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13-A872-C04D-84D4-A6923B12EDBD}"/>
              </c:ext>
            </c:extLst>
          </c:dPt>
          <c:dLbls>
            <c:dLbl>
              <c:idx val="2"/>
              <c:layout>
                <c:manualLayout>
                  <c:x val="8.9254067883980919E-3"/>
                  <c:y val="-1.2537992867416994E-2"/>
                </c:manualLayout>
              </c:layout>
              <c:tx>
                <c:rich>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fld id="{201EB2E3-27A8-E846-96B0-7E8A6D32B7B6}" type="CATEGORYNAME">
                      <a:rPr lang="en-ZA">
                        <a:solidFill>
                          <a:schemeClr val="tx1"/>
                        </a:solidFill>
                      </a:rPr>
                      <a:pPr>
                        <a:defRPr>
                          <a:solidFill>
                            <a:schemeClr val="bg1"/>
                          </a:solidFill>
                        </a:defRPr>
                      </a:pPr>
                      <a:t>[CATEGORY NAME]</a:t>
                    </a:fld>
                    <a:r>
                      <a:rPr lang="en-ZA" baseline="0"/>
                      <a:t>, </a:t>
                    </a:r>
                    <a:fld id="{6D28106D-9C65-9A4A-95D5-A68835CD7086}" type="VALUE">
                      <a:rPr lang="en-ZA" baseline="0">
                        <a:solidFill>
                          <a:schemeClr val="tx1"/>
                        </a:solidFill>
                      </a:rPr>
                      <a:pPr>
                        <a:defRPr>
                          <a:solidFill>
                            <a:schemeClr val="bg1"/>
                          </a:solidFill>
                        </a:defRPr>
                      </a:pPr>
                      <a:t>[VALUE]</a:t>
                    </a:fld>
                    <a:endParaRPr lang="en-ZA" baseline="0"/>
                  </a:p>
                </c:rich>
              </c:tx>
              <c:numFmt formatCode="&quot;R&quot;#,##0" sourceLinked="0"/>
              <c:spPr>
                <a:noFill/>
                <a:ln>
                  <a:noFill/>
                </a:ln>
                <a:effectLst/>
              </c:spPr>
              <c:txPr>
                <a:bodyPr rot="0" spcFirstLastPara="1" vertOverflow="ellipsis" vert="horz" wrap="square" lIns="38100" tIns="19050" rIns="38100" bIns="19050" anchor="ctr" anchorCtr="1">
                  <a:no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5-A872-C04D-84D4-A6923B12EDBD}"/>
                </c:ext>
                <c:ext xmlns:c15="http://schemas.microsoft.com/office/drawing/2012/chart" uri="{CE6537A1-D6FC-4f65-9D91-7224C49458BB}">
                  <c15:layout>
                    <c:manualLayout>
                      <c:w val="0.22165442363182858"/>
                      <c:h val="5.7337176602924644E-2"/>
                    </c:manualLayout>
                  </c15:layout>
                  <c15:dlblFieldTable/>
                  <c15:showDataLabelsRange val="0"/>
                </c:ext>
              </c:extLst>
            </c:dLbl>
            <c:dLbl>
              <c:idx val="3"/>
              <c:layout>
                <c:manualLayout>
                  <c:x val="2.1151977865382317E-2"/>
                  <c:y val="-2.8987054584278661E-3"/>
                </c:manualLayout>
              </c:layout>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7-A872-C04D-84D4-A6923B12EDBD}"/>
                </c:ext>
                <c:ext xmlns:c15="http://schemas.microsoft.com/office/drawing/2012/chart" uri="{CE6537A1-D6FC-4f65-9D91-7224C49458BB}"/>
              </c:extLst>
            </c:dLbl>
            <c:dLbl>
              <c:idx val="4"/>
              <c:layout>
                <c:manualLayout>
                  <c:x val="4.8638429773556938E-2"/>
                  <c:y val="3.2379109390987142E-2"/>
                </c:manualLayout>
              </c:layout>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9-A872-C04D-84D4-A6923B12EDBD}"/>
                </c:ext>
                <c:ext xmlns:c15="http://schemas.microsoft.com/office/drawing/2012/chart" uri="{CE6537A1-D6FC-4f65-9D91-7224C49458BB}"/>
              </c:extLst>
            </c:dLbl>
            <c:dLbl>
              <c:idx val="9"/>
              <c:layout>
                <c:manualLayout>
                  <c:x val="5.7013802931172577E-3"/>
                  <c:y val="-2.1941960644749916E-3"/>
                </c:manualLayout>
              </c:layout>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13-A872-C04D-84D4-A6923B12EDBD}"/>
                </c:ext>
                <c:ext xmlns:c15="http://schemas.microsoft.com/office/drawing/2012/chart" uri="{CE6537A1-D6FC-4f65-9D91-7224C49458BB}"/>
              </c:extLst>
            </c:dLbl>
            <c:numFmt formatCode="&quot;R&quot;#,##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Sheet2!$B$3:$K$3</c:f>
              <c:strCache>
                <c:ptCount val="10"/>
                <c:pt idx="0">
                  <c:v> Biotechnology and Food Technology </c:v>
                </c:pt>
                <c:pt idx="1">
                  <c:v> Chemistry </c:v>
                </c:pt>
                <c:pt idx="2">
                  <c:v> Clothing and Textile Studies </c:v>
                </c:pt>
                <c:pt idx="3">
                  <c:v> Food and Nutrition: Consumer Sciences </c:v>
                </c:pt>
                <c:pt idx="4">
                  <c:v> Horticulture </c:v>
                </c:pt>
                <c:pt idx="5">
                  <c:v> Maritime Studies </c:v>
                </c:pt>
                <c:pt idx="6">
                  <c:v> Mathematics </c:v>
                </c:pt>
                <c:pt idx="7">
                  <c:v> Physics </c:v>
                </c:pt>
                <c:pt idx="8">
                  <c:v> Sport Studies </c:v>
                </c:pt>
                <c:pt idx="9">
                  <c:v> Statistics </c:v>
                </c:pt>
              </c:strCache>
            </c:strRef>
          </c:cat>
          <c:val>
            <c:numRef>
              <c:f>Sheet2!$B$4:$K$4</c:f>
              <c:numCache>
                <c:formatCode>_(* #\ ##0_);_(* \(#\ ##0\);_(* "-"??_);_(@_)</c:formatCode>
                <c:ptCount val="10"/>
                <c:pt idx="0">
                  <c:v>9590994.1010031532</c:v>
                </c:pt>
                <c:pt idx="1">
                  <c:v>-3927138.2809957596</c:v>
                </c:pt>
                <c:pt idx="2">
                  <c:v>2370716.0377902766</c:v>
                </c:pt>
                <c:pt idx="3">
                  <c:v>439400.24223995168</c:v>
                </c:pt>
                <c:pt idx="4">
                  <c:v>833865.57726639148</c:v>
                </c:pt>
                <c:pt idx="5">
                  <c:v>7879778.3652142696</c:v>
                </c:pt>
                <c:pt idx="6">
                  <c:v>10533793.79667259</c:v>
                </c:pt>
                <c:pt idx="7">
                  <c:v>8910414.0816208608</c:v>
                </c:pt>
                <c:pt idx="8">
                  <c:v>4473263.4958662288</c:v>
                </c:pt>
                <c:pt idx="9">
                  <c:v>-1112212.4919663111</c:v>
                </c:pt>
              </c:numCache>
            </c:numRef>
          </c:val>
          <c:extLst xmlns:c16r2="http://schemas.microsoft.com/office/drawing/2015/06/chart">
            <c:ext xmlns:c16="http://schemas.microsoft.com/office/drawing/2014/chart" uri="{C3380CC4-5D6E-409C-BE32-E72D297353CC}">
              <c16:uniqueId val="{00000014-A872-C04D-84D4-A6923B12EDBD}"/>
            </c:ext>
          </c:extLst>
        </c:ser>
        <c:dLbls>
          <c:showLegendKey val="0"/>
          <c:showVal val="1"/>
          <c:showCatName val="1"/>
          <c:showSerName val="0"/>
          <c:showPercent val="0"/>
          <c:showBubbleSize val="0"/>
          <c:showLeaderLines val="1"/>
        </c:dLbls>
        <c:firstSliceAng val="0"/>
      </c:pieChart>
      <c:spPr>
        <a:noFill/>
        <a:ln>
          <a:noFill/>
        </a:ln>
        <a:effectLst/>
      </c:spPr>
    </c:plotArea>
    <c:legend>
      <c:legendPos val="r"/>
      <c:layout>
        <c:manualLayout>
          <c:xMode val="edge"/>
          <c:yMode val="edge"/>
          <c:x val="0.81680633569755556"/>
          <c:y val="0.33739222213346998"/>
          <c:w val="0.17620608623551659"/>
          <c:h val="0.45535997156737534"/>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1-04C7-4856-B734-1842810BC281}"/>
              </c:ext>
            </c:extLst>
          </c:dPt>
          <c:dPt>
            <c:idx val="1"/>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3-04C7-4856-B734-1842810BC281}"/>
              </c:ext>
            </c:extLst>
          </c:dPt>
          <c:dPt>
            <c:idx val="2"/>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5-04C7-4856-B734-1842810BC281}"/>
              </c:ext>
            </c:extLst>
          </c:dPt>
          <c:dPt>
            <c:idx val="3"/>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07-04C7-4856-B734-1842810BC281}"/>
              </c:ext>
            </c:extLst>
          </c:dPt>
          <c:dPt>
            <c:idx val="4"/>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9-04C7-4856-B734-1842810BC281}"/>
              </c:ext>
            </c:extLst>
          </c:dPt>
          <c:dPt>
            <c:idx val="5"/>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B-04C7-4856-B734-1842810BC281}"/>
              </c:ext>
            </c:extLst>
          </c:dPt>
          <c:dPt>
            <c:idx val="6"/>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D-04C7-4856-B734-1842810BC281}"/>
              </c:ext>
            </c:extLst>
          </c:dPt>
          <c:dPt>
            <c:idx val="7"/>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0F-04C7-4856-B734-1842810BC281}"/>
              </c:ext>
            </c:extLst>
          </c:dPt>
          <c:dPt>
            <c:idx val="8"/>
            <c:bubble3D val="0"/>
            <c:spPr>
              <a:solidFill>
                <a:schemeClr val="tx1"/>
              </a:solidFill>
              <a:ln w="19050">
                <a:solidFill>
                  <a:schemeClr val="lt1"/>
                </a:solidFill>
              </a:ln>
              <a:effectLst/>
            </c:spPr>
            <c:extLst xmlns:c16r2="http://schemas.microsoft.com/office/drawing/2015/06/chart">
              <c:ext xmlns:c16="http://schemas.microsoft.com/office/drawing/2014/chart" uri="{C3380CC4-5D6E-409C-BE32-E72D297353CC}">
                <c16:uniqueId val="{00000011-04C7-4856-B734-1842810BC281}"/>
              </c:ext>
            </c:extLst>
          </c:dPt>
          <c:dPt>
            <c:idx val="9"/>
            <c:bubble3D val="0"/>
            <c:spPr>
              <a:solidFill>
                <a:srgbClr val="FF0000"/>
              </a:solidFill>
              <a:ln w="19050">
                <a:solidFill>
                  <a:schemeClr val="lt1"/>
                </a:solidFill>
              </a:ln>
              <a:effectLst/>
            </c:spPr>
            <c:extLst xmlns:c16r2="http://schemas.microsoft.com/office/drawing/2015/06/chart">
              <c:ext xmlns:c16="http://schemas.microsoft.com/office/drawing/2014/chart" uri="{C3380CC4-5D6E-409C-BE32-E72D297353CC}">
                <c16:uniqueId val="{00000013-04C7-4856-B734-1842810BC281}"/>
              </c:ext>
            </c:extLst>
          </c:dPt>
          <c:dLbls>
            <c:dLbl>
              <c:idx val="2"/>
              <c:layout>
                <c:manualLayout>
                  <c:x val="0.11980414464655909"/>
                  <c:y val="-6.2355220941886738E-2"/>
                </c:manualLayout>
              </c:layout>
              <c:numFmt formatCode="&quot;R&quot;#,##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5-04C7-4856-B734-1842810BC281}"/>
                </c:ext>
                <c:ext xmlns:c15="http://schemas.microsoft.com/office/drawing/2012/chart" uri="{CE6537A1-D6FC-4f65-9D91-7224C49458BB}"/>
              </c:extLst>
            </c:dLbl>
            <c:dLbl>
              <c:idx val="3"/>
              <c:layout>
                <c:manualLayout>
                  <c:x val="7.2219712742794789E-2"/>
                  <c:y val="-1.262283609794863E-2"/>
                </c:manualLayout>
              </c:layout>
              <c:numFmt formatCode="&quot;R&quot;#,##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7-04C7-4856-B734-1842810BC281}"/>
                </c:ext>
                <c:ext xmlns:c15="http://schemas.microsoft.com/office/drawing/2012/chart" uri="{CE6537A1-D6FC-4f65-9D91-7224C49458BB}"/>
              </c:extLst>
            </c:dLbl>
            <c:dLbl>
              <c:idx val="4"/>
              <c:layout>
                <c:manualLayout>
                  <c:x val="-1.244711223496194E-2"/>
                  <c:y val="1.6290572236817916E-2"/>
                </c:manualLayout>
              </c:layout>
              <c:numFmt formatCode="&quot;R&quot;#,##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9-04C7-4856-B734-1842810BC281}"/>
                </c:ext>
                <c:ext xmlns:c15="http://schemas.microsoft.com/office/drawing/2012/chart" uri="{CE6537A1-D6FC-4f65-9D91-7224C49458BB}"/>
              </c:extLst>
            </c:dLbl>
            <c:dLbl>
              <c:idx val="9"/>
              <c:layout>
                <c:manualLayout>
                  <c:x val="-0.12487679893703194"/>
                  <c:y val="2.0042521898481193E-2"/>
                </c:manualLayout>
              </c:layout>
              <c:numFmt formatCode="&quot;R&quot;#,##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ysClr val="windowText" lastClr="000000"/>
                      </a:solidFill>
                      <a:latin typeface="+mn-lt"/>
                      <a:ea typeface="+mn-ea"/>
                      <a:cs typeface="+mn-cs"/>
                    </a:defRPr>
                  </a:pPr>
                  <a:endParaRPr lang="en-US"/>
                </a:p>
              </c:txPr>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13-04C7-4856-B734-1842810BC281}"/>
                </c:ext>
                <c:ext xmlns:c15="http://schemas.microsoft.com/office/drawing/2012/chart" uri="{CE6537A1-D6FC-4f65-9D91-7224C49458BB}"/>
              </c:extLst>
            </c:dLbl>
            <c:numFmt formatCode="&quot;R&quot;#,##0.0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1"/>
            <c:showSerName val="0"/>
            <c:showPercent val="0"/>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Sheet1!$B$1:$K$1</c:f>
              <c:strCache>
                <c:ptCount val="10"/>
                <c:pt idx="0">
                  <c:v>Biotechnology and Food Technology</c:v>
                </c:pt>
                <c:pt idx="1">
                  <c:v>Chemistry</c:v>
                </c:pt>
                <c:pt idx="2">
                  <c:v>Clothing and Textile Studies</c:v>
                </c:pt>
                <c:pt idx="3">
                  <c:v>Food and Nutrition: Consumer Sciences</c:v>
                </c:pt>
                <c:pt idx="4">
                  <c:v>Horticulture</c:v>
                </c:pt>
                <c:pt idx="5">
                  <c:v>Maritime Studies</c:v>
                </c:pt>
                <c:pt idx="6">
                  <c:v>Mathematics</c:v>
                </c:pt>
                <c:pt idx="7">
                  <c:v>Physics</c:v>
                </c:pt>
                <c:pt idx="8">
                  <c:v>Sport Studies</c:v>
                </c:pt>
                <c:pt idx="9">
                  <c:v>Statistics</c:v>
                </c:pt>
              </c:strCache>
            </c:strRef>
          </c:cat>
          <c:val>
            <c:numRef>
              <c:f>Sheet1!$B$2:$K$2</c:f>
              <c:numCache>
                <c:formatCode>_(* #\ ##0_);_(* \(#\ ##0\);_(* "-"??_);_(@_)</c:formatCode>
                <c:ptCount val="10"/>
                <c:pt idx="0">
                  <c:v>8071093.5465557259</c:v>
                </c:pt>
                <c:pt idx="1">
                  <c:v>-10227619.464645665</c:v>
                </c:pt>
                <c:pt idx="2">
                  <c:v>2408857.8384465314</c:v>
                </c:pt>
                <c:pt idx="3">
                  <c:v>-1013059.9797987696</c:v>
                </c:pt>
                <c:pt idx="4">
                  <c:v>2667425.3387606591</c:v>
                </c:pt>
                <c:pt idx="5">
                  <c:v>6052277.6978871021</c:v>
                </c:pt>
                <c:pt idx="6">
                  <c:v>7846397.2371095121</c:v>
                </c:pt>
                <c:pt idx="7">
                  <c:v>2659052.9943529759</c:v>
                </c:pt>
                <c:pt idx="8">
                  <c:v>8032897.5922425352</c:v>
                </c:pt>
                <c:pt idx="9">
                  <c:v>-441733.32105415966</c:v>
                </c:pt>
              </c:numCache>
            </c:numRef>
          </c:val>
          <c:extLst xmlns:c16r2="http://schemas.microsoft.com/office/drawing/2015/06/chart">
            <c:ext xmlns:c16="http://schemas.microsoft.com/office/drawing/2014/chart" uri="{C3380CC4-5D6E-409C-BE32-E72D297353CC}">
              <c16:uniqueId val="{00000014-04C7-4856-B734-1842810BC281}"/>
            </c:ext>
          </c:extLst>
        </c:ser>
        <c:dLbls>
          <c:showLegendKey val="0"/>
          <c:showVal val="1"/>
          <c:showCatName val="1"/>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2128" b="1" i="0" u="none" strike="noStrike" kern="1200" cap="all" spc="120" normalizeH="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FAS Nett Surplus/Deficit</c:v>
                </c:pt>
              </c:strCache>
            </c:strRef>
          </c:tx>
          <c:spPr>
            <a:ln w="22225" cap="rnd">
              <a:solidFill>
                <a:schemeClr val="accent1"/>
              </a:solidFill>
              <a:round/>
            </a:ln>
            <a:effectLst/>
          </c:spPr>
          <c:marker>
            <c:symbol val="diamond"/>
            <c:size val="6"/>
            <c:spPr>
              <a:solidFill>
                <a:schemeClr val="accent1"/>
              </a:solidFill>
              <a:ln w="9525">
                <a:solidFill>
                  <a:schemeClr val="accent1"/>
                </a:solidFill>
                <a:round/>
              </a:ln>
              <a:effectLst/>
            </c:spPr>
          </c:marker>
          <c:dPt>
            <c:idx val="7"/>
            <c:marker>
              <c:symbol val="diamond"/>
              <c:size val="6"/>
              <c:spPr>
                <a:solidFill>
                  <a:schemeClr val="accent1"/>
                </a:solidFill>
                <a:ln w="9525">
                  <a:solidFill>
                    <a:schemeClr val="accent1"/>
                  </a:solidFill>
                  <a:round/>
                </a:ln>
                <a:effectLst/>
              </c:spPr>
            </c:marker>
            <c:bubble3D val="0"/>
            <c:spPr>
              <a:ln w="22225" cap="rnd">
                <a:solidFill>
                  <a:schemeClr val="accent1"/>
                </a:solidFill>
                <a:round/>
              </a:ln>
              <a:effectLst/>
            </c:spPr>
            <c:extLst xmlns:c16r2="http://schemas.microsoft.com/office/drawing/2015/06/chart">
              <c:ext xmlns:c16="http://schemas.microsoft.com/office/drawing/2014/chart" uri="{C3380CC4-5D6E-409C-BE32-E72D297353CC}">
                <c16:uniqueId val="{00000000-323A-4F1A-84F9-22DEA74E7FF8}"/>
              </c:ext>
            </c:extLst>
          </c:dPt>
          <c:dLbls>
            <c:dLbl>
              <c:idx val="3"/>
              <c:numFmt formatCode="#,##0_);\(#,##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6-D2E0-42BA-A12D-97B771AE539A}"/>
                </c:ext>
                <c:ext xmlns:c15="http://schemas.microsoft.com/office/drawing/2012/chart" uri="{CE6537A1-D6FC-4f65-9D91-7224C49458BB}">
                  <c15:spPr xmlns:c15="http://schemas.microsoft.com/office/drawing/2012/chart">
                    <a:prstGeom prst="wedgeRectCallout">
                      <a:avLst/>
                    </a:prstGeom>
                    <a:noFill/>
                    <a:ln>
                      <a:noFill/>
                    </a:ln>
                  </c15:spPr>
                </c:ext>
              </c:extLst>
            </c:dLbl>
            <c:dLbl>
              <c:idx val="4"/>
              <c:numFmt formatCode="#,##0_);\(#,##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3A0E-4913-804D-6AD430EA4E54}"/>
                </c:ext>
                <c:ext xmlns:c15="http://schemas.microsoft.com/office/drawing/2012/chart" uri="{CE6537A1-D6FC-4f65-9D91-7224C49458BB}">
                  <c15:spPr xmlns:c15="http://schemas.microsoft.com/office/drawing/2012/chart">
                    <a:prstGeom prst="wedgeRectCallout">
                      <a:avLst/>
                    </a:prstGeom>
                    <a:noFill/>
                    <a:ln>
                      <a:noFill/>
                    </a:ln>
                  </c15:spPr>
                </c:ext>
              </c:extLst>
            </c:dLbl>
            <c:dLbl>
              <c:idx val="5"/>
              <c:numFmt formatCode="&quot;R&quot;#,##0;[Red]&quot;R&quot;#,##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eparator>, </c:separator>
              <c:extLst xmlns:c16r2="http://schemas.microsoft.com/office/drawing/2015/06/chart">
                <c:ext xmlns:c16="http://schemas.microsoft.com/office/drawing/2014/chart" uri="{C3380CC4-5D6E-409C-BE32-E72D297353CC}">
                  <c16:uniqueId val="{00000001-9C80-B549-8874-E96B4AE095B9}"/>
                </c:ext>
                <c:ext xmlns:c15="http://schemas.microsoft.com/office/drawing/2012/chart" uri="{CE6537A1-D6FC-4f65-9D91-7224C49458BB}">
                  <c15:spPr xmlns:c15="http://schemas.microsoft.com/office/drawing/2012/chart">
                    <a:prstGeom prst="wedgeRectCallout">
                      <a:avLst/>
                    </a:prstGeom>
                    <a:noFill/>
                    <a:ln>
                      <a:noFill/>
                    </a:ln>
                  </c15:spPr>
                </c:ext>
              </c:extLst>
            </c:dLbl>
            <c:dLbl>
              <c:idx val="6"/>
              <c:numFmt formatCode="#,##0_);\(#,##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2-9C80-B549-8874-E96B4AE095B9}"/>
                </c:ext>
                <c:ext xmlns:c15="http://schemas.microsoft.com/office/drawing/2012/chart" uri="{CE6537A1-D6FC-4f65-9D91-7224C49458BB}">
                  <c15:spPr xmlns:c15="http://schemas.microsoft.com/office/drawing/2012/chart">
                    <a:prstGeom prst="wedgeRectCallout">
                      <a:avLst/>
                    </a:prstGeom>
                    <a:noFill/>
                    <a:ln>
                      <a:noFill/>
                    </a:ln>
                  </c15:spPr>
                </c:ext>
              </c:extLst>
            </c:dLbl>
            <c:dLbl>
              <c:idx val="7"/>
              <c:numFmt formatCode="#,##0_);\(#,##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0-323A-4F1A-84F9-22DEA74E7FF8}"/>
                </c:ext>
                <c:ext xmlns:c15="http://schemas.microsoft.com/office/drawing/2012/chart" uri="{CE6537A1-D6FC-4f65-9D91-7224C49458BB}">
                  <c15:spPr xmlns:c15="http://schemas.microsoft.com/office/drawing/2012/chart">
                    <a:prstGeom prst="wedgeRectCallout">
                      <a:avLst/>
                    </a:prstGeom>
                    <a:noFill/>
                    <a:ln>
                      <a:noFill/>
                    </a:ln>
                  </c15:spPr>
                </c:ext>
              </c:extLst>
            </c:dLbl>
            <c:dLbl>
              <c:idx val="8"/>
              <c:numFmt formatCode="#,##0_);\(#,##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1-323A-4F1A-84F9-22DEA74E7FF8}"/>
                </c:ext>
                <c:ext xmlns:c15="http://schemas.microsoft.com/office/drawing/2012/chart" uri="{CE6537A1-D6FC-4f65-9D91-7224C49458BB}">
                  <c15:spPr xmlns:c15="http://schemas.microsoft.com/office/drawing/2012/chart">
                    <a:prstGeom prst="wedgeRectCallout">
                      <a:avLst/>
                    </a:prstGeom>
                    <a:noFill/>
                    <a:ln>
                      <a:noFill/>
                    </a:ln>
                  </c15:spPr>
                </c:ext>
              </c:extLst>
            </c:dLbl>
            <c:numFmt formatCode="#,##0_);\(#,##0\)" sourceLinked="0"/>
            <c:spPr>
              <a:solidFill>
                <a:prstClr val="white"/>
              </a:solidFill>
              <a:ln>
                <a:solidFill>
                  <a:prstClr val="black">
                    <a:lumMod val="25000"/>
                    <a:lumOff val="75000"/>
                  </a:prstClr>
                </a:solidFill>
              </a:ln>
              <a:effectLst/>
            </c:spPr>
            <c:txPr>
              <a:bodyPr rot="0" spcFirstLastPara="1" vertOverflow="clip" horzOverflow="clip" vert="horz" wrap="square" lIns="38100" tIns="19050" rIns="38100" bIns="19050" anchor="ctr" anchorCtr="1">
                <a:spAutoFit/>
              </a:bodyPr>
              <a:lstStyle/>
              <a:p>
                <a:pPr>
                  <a:defRPr sz="1197"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numRef>
              <c:f>Sheet1!$A$2:$A$10</c:f>
              <c:numCache>
                <c:formatCode>General</c:formatCode>
                <c:ptCount val="9"/>
                <c:pt idx="0">
                  <c:v>2014</c:v>
                </c:pt>
                <c:pt idx="1">
                  <c:v>2015</c:v>
                </c:pt>
                <c:pt idx="2">
                  <c:v>2016</c:v>
                </c:pt>
                <c:pt idx="3">
                  <c:v>2017</c:v>
                </c:pt>
                <c:pt idx="4">
                  <c:v>2018</c:v>
                </c:pt>
                <c:pt idx="5">
                  <c:v>2019</c:v>
                </c:pt>
                <c:pt idx="6">
                  <c:v>2020</c:v>
                </c:pt>
                <c:pt idx="7">
                  <c:v>2021</c:v>
                </c:pt>
                <c:pt idx="8">
                  <c:v>2022</c:v>
                </c:pt>
              </c:numCache>
            </c:numRef>
          </c:cat>
          <c:val>
            <c:numRef>
              <c:f>Sheet1!$B$2:$B$10</c:f>
              <c:numCache>
                <c:formatCode>_ "R"\ * #\ ##0_ ;_ "R"\ * \-#\ ##0_ ;_ "R"\ * "-"??_ ;_ @_ </c:formatCode>
                <c:ptCount val="9"/>
                <c:pt idx="0">
                  <c:v>-17457685</c:v>
                </c:pt>
                <c:pt idx="1">
                  <c:v>-11898715</c:v>
                </c:pt>
                <c:pt idx="2">
                  <c:v>-4812852.0927309105</c:v>
                </c:pt>
                <c:pt idx="3">
                  <c:v>11675670</c:v>
                </c:pt>
                <c:pt idx="4">
                  <c:v>49054252.821408346</c:v>
                </c:pt>
                <c:pt idx="5" formatCode="&quot;R&quot;#\ ##0">
                  <c:v>41183162</c:v>
                </c:pt>
                <c:pt idx="6" formatCode="&quot;R&quot;#\ ##0">
                  <c:v>39992874.924711645</c:v>
                </c:pt>
                <c:pt idx="7">
                  <c:v>46373255</c:v>
                </c:pt>
                <c:pt idx="8">
                  <c:v>26055589</c:v>
                </c:pt>
              </c:numCache>
            </c:numRef>
          </c:val>
          <c:smooth val="0"/>
          <c:extLst xmlns:c16r2="http://schemas.microsoft.com/office/drawing/2015/06/chart">
            <c:ext xmlns:c16="http://schemas.microsoft.com/office/drawing/2014/chart" uri="{C3380CC4-5D6E-409C-BE32-E72D297353CC}">
              <c16:uniqueId val="{00000000-D2E0-42BA-A12D-97B771AE539A}"/>
            </c:ext>
          </c:extLst>
        </c:ser>
        <c:dLbls>
          <c:showLegendKey val="0"/>
          <c:showVal val="0"/>
          <c:showCatName val="0"/>
          <c:showSerName val="0"/>
          <c:showPercent val="0"/>
          <c:showBubbleSize val="0"/>
        </c:dLbls>
        <c:marker val="1"/>
        <c:smooth val="0"/>
        <c:axId val="561206096"/>
        <c:axId val="561207272"/>
      </c:lineChart>
      <c:catAx>
        <c:axId val="561206096"/>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en-US"/>
          </a:p>
        </c:txPr>
        <c:crossAx val="561207272"/>
        <c:crosses val="autoZero"/>
        <c:auto val="1"/>
        <c:lblAlgn val="ctr"/>
        <c:lblOffset val="100"/>
        <c:noMultiLvlLbl val="0"/>
      </c:catAx>
      <c:valAx>
        <c:axId val="561207272"/>
        <c:scaling>
          <c:orientation val="minMax"/>
        </c:scaling>
        <c:delete val="0"/>
        <c:axPos val="l"/>
        <c:numFmt formatCode="_ &quot;R&quot;\ * #\ ##0_ ;_ &quot;R&quot;\ * \-#\ ##0_ ;_ &quot;R&quot;\ * &quot;-&quot;??_ ;_ @_ "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61206096"/>
        <c:crosses val="autoZero"/>
        <c:crossBetween val="between"/>
      </c:valAx>
      <c:dTable>
        <c:showHorzBorder val="1"/>
        <c:showVertBorder val="1"/>
        <c:showOutline val="1"/>
        <c:showKeys val="1"/>
        <c:spPr>
          <a:noFill/>
          <a:ln w="9525">
            <a:solidFill>
              <a:schemeClr val="tx1">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600" b="1" i="0" u="none" strike="noStrike" kern="1200" baseline="0">
                <a:solidFill>
                  <a:schemeClr val="tx2"/>
                </a:solidFill>
                <a:latin typeface="+mn-lt"/>
                <a:ea typeface="+mn-ea"/>
                <a:cs typeface="+mn-cs"/>
              </a:defRPr>
            </a:pPr>
            <a:r>
              <a:rPr lang="en-ZA" dirty="0"/>
              <a:t>THIRD</a:t>
            </a:r>
            <a:r>
              <a:rPr lang="en-ZA" baseline="0" dirty="0"/>
              <a:t> STREAM </a:t>
            </a:r>
            <a:r>
              <a:rPr lang="en-ZA" dirty="0"/>
              <a:t>INCOME - 2014 TO 2017</a:t>
            </a:r>
          </a:p>
        </c:rich>
      </c:tx>
      <c:overlay val="0"/>
      <c:spPr>
        <a:noFill/>
        <a:ln>
          <a:noFill/>
        </a:ln>
        <a:effectLst/>
      </c:spPr>
    </c:title>
    <c:autoTitleDeleted val="0"/>
    <c:plotArea>
      <c:layout/>
      <c:barChart>
        <c:barDir val="col"/>
        <c:grouping val="clustered"/>
        <c:varyColors val="0"/>
        <c:ser>
          <c:idx val="0"/>
          <c:order val="0"/>
          <c:tx>
            <c:strRef>
              <c:f>Sheet1!$B$1</c:f>
              <c:strCache>
                <c:ptCount val="1"/>
                <c:pt idx="0">
                  <c:v>2014</c:v>
                </c:pt>
              </c:strCache>
            </c:strRef>
          </c:tx>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FACULTY</c:v>
                </c:pt>
              </c:strCache>
            </c:strRef>
          </c:cat>
          <c:val>
            <c:numRef>
              <c:f>Sheet1!$B$2</c:f>
              <c:numCache>
                <c:formatCode>_ "R"\ * #\ ##0_ ;_ "R"\ * \-#\ ##0_ ;_ "R"\ * "-"??_ ;_ @_ </c:formatCode>
                <c:ptCount val="1"/>
                <c:pt idx="0">
                  <c:v>641646</c:v>
                </c:pt>
              </c:numCache>
            </c:numRef>
          </c:val>
          <c:extLst xmlns:c16r2="http://schemas.microsoft.com/office/drawing/2015/06/chart">
            <c:ext xmlns:c16="http://schemas.microsoft.com/office/drawing/2014/chart" uri="{C3380CC4-5D6E-409C-BE32-E72D297353CC}">
              <c16:uniqueId val="{00000000-64B2-CB44-9B6E-FD71086DCF39}"/>
            </c:ext>
          </c:extLst>
        </c:ser>
        <c:ser>
          <c:idx val="1"/>
          <c:order val="1"/>
          <c:tx>
            <c:strRef>
              <c:f>Sheet1!$C$1</c:f>
              <c:strCache>
                <c:ptCount val="1"/>
                <c:pt idx="0">
                  <c:v>2015</c:v>
                </c:pt>
              </c:strCache>
            </c:strRef>
          </c:tx>
          <c:spPr>
            <a:gradFill rotWithShape="1">
              <a:gsLst>
                <a:gs pos="0">
                  <a:schemeClr val="accent2">
                    <a:satMod val="103000"/>
                    <a:lumMod val="102000"/>
                    <a:tint val="94000"/>
                  </a:schemeClr>
                </a:gs>
                <a:gs pos="50000">
                  <a:schemeClr val="accent2">
                    <a:satMod val="110000"/>
                    <a:lumMod val="100000"/>
                    <a:shade val="100000"/>
                  </a:schemeClr>
                </a:gs>
                <a:gs pos="100000">
                  <a:schemeClr val="accent2">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FACULTY</c:v>
                </c:pt>
              </c:strCache>
            </c:strRef>
          </c:cat>
          <c:val>
            <c:numRef>
              <c:f>Sheet1!$C$2</c:f>
              <c:numCache>
                <c:formatCode>_ "R"\ * #\ ##0_ ;_ "R"\ * \-#\ ##0_ ;_ "R"\ * "-"??_ ;_ @_ </c:formatCode>
                <c:ptCount val="1"/>
                <c:pt idx="0">
                  <c:v>2807270</c:v>
                </c:pt>
              </c:numCache>
            </c:numRef>
          </c:val>
          <c:extLst xmlns:c16r2="http://schemas.microsoft.com/office/drawing/2015/06/chart">
            <c:ext xmlns:c16="http://schemas.microsoft.com/office/drawing/2014/chart" uri="{C3380CC4-5D6E-409C-BE32-E72D297353CC}">
              <c16:uniqueId val="{00000001-64B2-CB44-9B6E-FD71086DCF39}"/>
            </c:ext>
          </c:extLst>
        </c:ser>
        <c:ser>
          <c:idx val="2"/>
          <c:order val="2"/>
          <c:tx>
            <c:strRef>
              <c:f>Sheet1!$D$1</c:f>
              <c:strCache>
                <c:ptCount val="1"/>
                <c:pt idx="0">
                  <c:v>2016</c:v>
                </c:pt>
              </c:strCache>
            </c:strRef>
          </c:tx>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FACULTY</c:v>
                </c:pt>
              </c:strCache>
            </c:strRef>
          </c:cat>
          <c:val>
            <c:numRef>
              <c:f>Sheet1!$D$2</c:f>
              <c:numCache>
                <c:formatCode>_ "R"\ * #\ ##0_ ;_ "R"\ * \-#\ ##0_ ;_ "R"\ * "-"??_ ;_ @_ </c:formatCode>
                <c:ptCount val="1"/>
                <c:pt idx="0">
                  <c:v>3705016</c:v>
                </c:pt>
              </c:numCache>
            </c:numRef>
          </c:val>
          <c:extLst xmlns:c16r2="http://schemas.microsoft.com/office/drawing/2015/06/chart">
            <c:ext xmlns:c16="http://schemas.microsoft.com/office/drawing/2014/chart" uri="{C3380CC4-5D6E-409C-BE32-E72D297353CC}">
              <c16:uniqueId val="{00000002-64B2-CB44-9B6E-FD71086DCF39}"/>
            </c:ext>
          </c:extLst>
        </c:ser>
        <c:ser>
          <c:idx val="3"/>
          <c:order val="3"/>
          <c:tx>
            <c:strRef>
              <c:f>Sheet1!$E$1</c:f>
              <c:strCache>
                <c:ptCount val="1"/>
                <c:pt idx="0">
                  <c:v>2017</c:v>
                </c:pt>
              </c:strCache>
            </c:strRef>
          </c:tx>
          <c:spPr>
            <a:gradFill rotWithShape="1">
              <a:gsLst>
                <a:gs pos="0">
                  <a:schemeClr val="accent4">
                    <a:satMod val="103000"/>
                    <a:lumMod val="102000"/>
                    <a:tint val="94000"/>
                  </a:schemeClr>
                </a:gs>
                <a:gs pos="50000">
                  <a:schemeClr val="accent4">
                    <a:satMod val="110000"/>
                    <a:lumMod val="100000"/>
                    <a:shade val="100000"/>
                  </a:schemeClr>
                </a:gs>
                <a:gs pos="100000">
                  <a:schemeClr val="accent4">
                    <a:lumMod val="99000"/>
                    <a:satMod val="120000"/>
                    <a:shade val="78000"/>
                  </a:schemeClr>
                </a:gs>
              </a:gsLst>
              <a:lin ang="5400000" scaled="0"/>
            </a:gra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rgbClr val="FF0000"/>
                    </a:solidFill>
                    <a:latin typeface="+mn-lt"/>
                    <a:ea typeface="+mn-ea"/>
                    <a:cs typeface="+mn-cs"/>
                  </a:defRPr>
                </a:pPr>
                <a:endParaRPr lang="en-US"/>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cat>
            <c:strRef>
              <c:f>Sheet1!$A$2</c:f>
              <c:strCache>
                <c:ptCount val="1"/>
                <c:pt idx="0">
                  <c:v>FACULTY</c:v>
                </c:pt>
              </c:strCache>
            </c:strRef>
          </c:cat>
          <c:val>
            <c:numRef>
              <c:f>Sheet1!$E$2</c:f>
              <c:numCache>
                <c:formatCode>_ "R"\ * #\ ##0_ ;_ "R"\ * \-#\ ##0_ ;_ "R"\ * "-"??_ ;_ @_ </c:formatCode>
                <c:ptCount val="1"/>
                <c:pt idx="0">
                  <c:v>4648000</c:v>
                </c:pt>
              </c:numCache>
            </c:numRef>
          </c:val>
          <c:extLst xmlns:c16r2="http://schemas.microsoft.com/office/drawing/2015/06/chart">
            <c:ext xmlns:c16="http://schemas.microsoft.com/office/drawing/2014/chart" uri="{C3380CC4-5D6E-409C-BE32-E72D297353CC}">
              <c16:uniqueId val="{00000003-64B2-CB44-9B6E-FD71086DCF39}"/>
            </c:ext>
          </c:extLst>
        </c:ser>
        <c:dLbls>
          <c:dLblPos val="outEnd"/>
          <c:showLegendKey val="0"/>
          <c:showVal val="1"/>
          <c:showCatName val="0"/>
          <c:showSerName val="0"/>
          <c:showPercent val="0"/>
          <c:showBubbleSize val="0"/>
        </c:dLbls>
        <c:gapWidth val="100"/>
        <c:overlap val="-24"/>
        <c:axId val="561208840"/>
        <c:axId val="561205704"/>
      </c:barChart>
      <c:catAx>
        <c:axId val="561208840"/>
        <c:scaling>
          <c:orientation val="minMax"/>
        </c:scaling>
        <c:delete val="1"/>
        <c:axPos val="b"/>
        <c:numFmt formatCode="General" sourceLinked="1"/>
        <c:majorTickMark val="none"/>
        <c:minorTickMark val="none"/>
        <c:tickLblPos val="nextTo"/>
        <c:crossAx val="561205704"/>
        <c:crosses val="autoZero"/>
        <c:auto val="1"/>
        <c:lblAlgn val="ctr"/>
        <c:lblOffset val="100"/>
        <c:noMultiLvlLbl val="0"/>
      </c:catAx>
      <c:valAx>
        <c:axId val="561205704"/>
        <c:scaling>
          <c:orientation val="minMax"/>
        </c:scaling>
        <c:delete val="0"/>
        <c:axPos val="l"/>
        <c:majorGridlines>
          <c:spPr>
            <a:ln w="9525" cap="flat" cmpd="sng" algn="ctr">
              <a:solidFill>
                <a:schemeClr val="tx2">
                  <a:lumMod val="15000"/>
                  <a:lumOff val="85000"/>
                </a:schemeClr>
              </a:solidFill>
              <a:round/>
            </a:ln>
            <a:effectLst/>
          </c:spPr>
        </c:majorGridlines>
        <c:numFmt formatCode="_ &quot;R&quot;\ * #\ ##0_ ;_ &quot;R&quot;\ * \-#\ ##0_ ;_ &quot;R&quot;\ * &quot;-&quot;??_ ;_ @_ "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2"/>
                </a:solidFill>
                <a:latin typeface="+mn-lt"/>
                <a:ea typeface="+mn-ea"/>
                <a:cs typeface="+mn-cs"/>
              </a:defRPr>
            </a:pPr>
            <a:endParaRPr lang="en-US"/>
          </a:p>
        </c:txPr>
        <c:crossAx val="561208840"/>
        <c:crosses val="autoZero"/>
        <c:crossBetween val="between"/>
      </c:valAx>
      <c:dTable>
        <c:showHorzBorder val="1"/>
        <c:showVertBorder val="1"/>
        <c:showOutline val="1"/>
        <c:showKeys val="1"/>
      </c:dTable>
      <c:spPr>
        <a:noFill/>
        <a:ln>
          <a:noFill/>
        </a:ln>
        <a:effectLst/>
      </c:spPr>
    </c:plotArea>
    <c:legend>
      <c:legendPos val="b"/>
      <c:legendEntry>
        <c:idx val="0"/>
        <c:txPr>
          <a:bodyPr rot="0" spcFirstLastPara="1" vertOverflow="ellipsis" vert="horz" wrap="square" anchor="ctr" anchorCtr="1"/>
          <a:lstStyle/>
          <a:p>
            <a:pPr>
              <a:defRPr sz="1050" b="0" i="0" u="none" strike="noStrike" kern="1200" baseline="0">
                <a:solidFill>
                  <a:schemeClr val="tx2"/>
                </a:solidFill>
                <a:latin typeface="+mn-lt"/>
                <a:ea typeface="+mn-ea"/>
                <a:cs typeface="+mn-cs"/>
              </a:defRPr>
            </a:pPr>
            <a:endParaRPr lang="en-US"/>
          </a:p>
        </c:txPr>
      </c:legendEntry>
      <c:legendEntry>
        <c:idx val="1"/>
        <c:txPr>
          <a:bodyPr rot="0" spcFirstLastPara="1" vertOverflow="ellipsis" vert="horz" wrap="square" anchor="ctr" anchorCtr="1"/>
          <a:lstStyle/>
          <a:p>
            <a:pPr>
              <a:defRPr sz="1050" b="0" i="0" u="none" strike="noStrike" kern="1200" baseline="0">
                <a:solidFill>
                  <a:schemeClr val="tx2"/>
                </a:solidFill>
                <a:latin typeface="+mn-lt"/>
                <a:ea typeface="+mn-ea"/>
                <a:cs typeface="+mn-cs"/>
              </a:defRPr>
            </a:pPr>
            <a:endParaRPr lang="en-US"/>
          </a:p>
        </c:txPr>
      </c:legendEntry>
      <c:overlay val="0"/>
      <c:spPr>
        <a:noFill/>
        <a:ln>
          <a:noFill/>
        </a:ln>
        <a:effectLst/>
      </c:spPr>
      <c:txPr>
        <a:bodyPr rot="0" spcFirstLastPara="1" vertOverflow="ellipsis" vert="horz" wrap="square" anchor="ctr" anchorCtr="1"/>
        <a:lstStyle/>
        <a:p>
          <a:pPr>
            <a:defRPr sz="1050" b="0" i="0" u="none" strike="noStrike" kern="1200" baseline="0">
              <a:solidFill>
                <a:schemeClr val="tx2"/>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2">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FAS Average Units</a:t>
            </a:r>
          </a:p>
        </c:rich>
      </c:tx>
      <c:layout>
        <c:manualLayout>
          <c:xMode val="edge"/>
          <c:yMode val="edge"/>
          <c:x val="0.41131349796616312"/>
          <c:y val="1.3385542805718683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Units</c:v>
                </c:pt>
              </c:strCache>
            </c:strRef>
          </c:tx>
          <c:spPr>
            <a:ln w="31750"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trendline>
            <c:spPr>
              <a:ln w="19050" cap="rnd">
                <a:solidFill>
                  <a:schemeClr val="accent1"/>
                </a:solidFill>
                <a:prstDash val="sysDash"/>
              </a:ln>
              <a:effectLst/>
            </c:spPr>
            <c:trendlineType val="linear"/>
            <c:dispRSqr val="0"/>
            <c:dispEq val="0"/>
          </c:trendline>
          <c:cat>
            <c:strRef>
              <c:f>Sheet1!$A$2:$A$10</c:f>
              <c:strCache>
                <c:ptCount val="9"/>
                <c:pt idx="0">
                  <c:v>2014</c:v>
                </c:pt>
                <c:pt idx="1">
                  <c:v>2015</c:v>
                </c:pt>
                <c:pt idx="2">
                  <c:v>2016</c:v>
                </c:pt>
                <c:pt idx="3">
                  <c:v>2017</c:v>
                </c:pt>
                <c:pt idx="4">
                  <c:v>2018</c:v>
                </c:pt>
                <c:pt idx="5">
                  <c:v>2019</c:v>
                </c:pt>
                <c:pt idx="6">
                  <c:v>2020</c:v>
                </c:pt>
                <c:pt idx="7">
                  <c:v>2021</c:v>
                </c:pt>
                <c:pt idx="8">
                  <c:v>2022</c:v>
                </c:pt>
              </c:strCache>
            </c:strRef>
          </c:cat>
          <c:val>
            <c:numRef>
              <c:f>Sheet1!$B$2:$B$10</c:f>
              <c:numCache>
                <c:formatCode>General</c:formatCode>
                <c:ptCount val="9"/>
                <c:pt idx="0">
                  <c:v>0.44</c:v>
                </c:pt>
                <c:pt idx="1">
                  <c:v>0.48</c:v>
                </c:pt>
                <c:pt idx="2">
                  <c:v>0.8</c:v>
                </c:pt>
                <c:pt idx="3">
                  <c:v>1.6</c:v>
                </c:pt>
                <c:pt idx="4">
                  <c:v>1.35</c:v>
                </c:pt>
                <c:pt idx="5">
                  <c:v>1.3</c:v>
                </c:pt>
                <c:pt idx="6">
                  <c:v>1.49</c:v>
                </c:pt>
                <c:pt idx="7">
                  <c:v>1.3</c:v>
                </c:pt>
                <c:pt idx="8">
                  <c:v>1.68</c:v>
                </c:pt>
              </c:numCache>
            </c:numRef>
          </c:val>
          <c:smooth val="0"/>
          <c:extLst xmlns:c16r2="http://schemas.microsoft.com/office/drawing/2015/06/chart">
            <c:ext xmlns:c16="http://schemas.microsoft.com/office/drawing/2014/chart" uri="{C3380CC4-5D6E-409C-BE32-E72D297353CC}">
              <c16:uniqueId val="{00000000-AA92-458F-A740-320A510AFDCD}"/>
            </c:ext>
          </c:extLst>
        </c:ser>
        <c:dLbls>
          <c:showLegendKey val="0"/>
          <c:showVal val="0"/>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smooth val="0"/>
        <c:axId val="517509688"/>
        <c:axId val="391223904"/>
      </c:lineChart>
      <c:catAx>
        <c:axId val="517509688"/>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391223904"/>
        <c:crosses val="autoZero"/>
        <c:auto val="1"/>
        <c:lblAlgn val="ctr"/>
        <c:lblOffset val="100"/>
        <c:noMultiLvlLbl val="0"/>
      </c:catAx>
      <c:valAx>
        <c:axId val="391223904"/>
        <c:scaling>
          <c:orientation val="minMax"/>
        </c:scaling>
        <c:delete val="0"/>
        <c:axPos val="l"/>
        <c:majorGridlines>
          <c:spPr>
            <a:ln w="9525" cap="flat" cmpd="sng" algn="ctr">
              <a:solidFill>
                <a:schemeClr val="tx2">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17509688"/>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2"/>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ZA" sz="1200" b="1" i="0" baseline="0">
                <a:effectLst/>
              </a:rPr>
              <a:t>FAS composite SEQRTL scores 2020 to 2022</a:t>
            </a:r>
            <a:endParaRPr lang="en-ZA" sz="1200" b="1">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SEQRTL!$B$2</c:f>
              <c:strCache>
                <c:ptCount val="1"/>
                <c:pt idx="0">
                  <c:v>2020 (2904)</c:v>
                </c:pt>
              </c:strCache>
            </c:strRef>
          </c:tx>
          <c:spPr>
            <a:solidFill>
              <a:schemeClr val="accent1"/>
            </a:solidFill>
            <a:ln>
              <a:noFill/>
            </a:ln>
            <a:effectLst/>
          </c:spPr>
          <c:invertIfNegative val="0"/>
          <c:cat>
            <c:strRef>
              <c:f>SEQRTL!$A$3:$A$13</c:f>
              <c:strCache>
                <c:ptCount val="11"/>
                <c:pt idx="0">
                  <c:v>I have a smartphone</c:v>
                </c:pt>
                <c:pt idx="1">
                  <c:v>I have a laptop</c:v>
                </c:pt>
                <c:pt idx="2">
                  <c:v>I have a tablet</c:v>
                </c:pt>
                <c:pt idx="3">
                  <c:v>I have a workspace that I can use when I need to work</c:v>
                </c:pt>
                <c:pt idx="4">
                  <c:v>I have enough data to do what I need to do for the module</c:v>
                </c:pt>
                <c:pt idx="5">
                  <c:v>Communicate with my lecturer</c:v>
                </c:pt>
                <c:pt idx="6">
                  <c:v>Access the module learning materials</c:v>
                </c:pt>
                <c:pt idx="7">
                  <c:v>Submit my assessment (assignment) on TLZ/Moodle</c:v>
                </c:pt>
                <c:pt idx="8">
                  <c:v>Submit my assessment (assignment) in another way (e.g. WhatsApp, e-mail)</c:v>
                </c:pt>
                <c:pt idx="9">
                  <c:v>Overall, with my device(s), data available and internet connection I could engage with the module</c:v>
                </c:pt>
                <c:pt idx="10">
                  <c:v>I could understand what I was expected to do in the module</c:v>
                </c:pt>
              </c:strCache>
            </c:strRef>
          </c:cat>
          <c:val>
            <c:numRef>
              <c:f>SEQRTL!$B$3:$B$13</c:f>
              <c:numCache>
                <c:formatCode>0.0</c:formatCode>
                <c:ptCount val="11"/>
                <c:pt idx="0">
                  <c:v>1</c:v>
                </c:pt>
                <c:pt idx="1">
                  <c:v>1.6</c:v>
                </c:pt>
                <c:pt idx="2">
                  <c:v>1.9</c:v>
                </c:pt>
                <c:pt idx="3">
                  <c:v>2.6</c:v>
                </c:pt>
                <c:pt idx="4">
                  <c:v>2.8</c:v>
                </c:pt>
                <c:pt idx="5">
                  <c:v>2.2000000000000002</c:v>
                </c:pt>
                <c:pt idx="6">
                  <c:v>2</c:v>
                </c:pt>
                <c:pt idx="7">
                  <c:v>2</c:v>
                </c:pt>
                <c:pt idx="8">
                  <c:v>2.1</c:v>
                </c:pt>
                <c:pt idx="9">
                  <c:v>2.2999999999999998</c:v>
                </c:pt>
                <c:pt idx="10">
                  <c:v>2.2000000000000002</c:v>
                </c:pt>
              </c:numCache>
            </c:numRef>
          </c:val>
          <c:extLst xmlns:c16r2="http://schemas.microsoft.com/office/drawing/2015/06/chart">
            <c:ext xmlns:c16="http://schemas.microsoft.com/office/drawing/2014/chart" uri="{C3380CC4-5D6E-409C-BE32-E72D297353CC}">
              <c16:uniqueId val="{00000000-00AF-46E9-8765-024C5177B4D3}"/>
            </c:ext>
          </c:extLst>
        </c:ser>
        <c:ser>
          <c:idx val="1"/>
          <c:order val="1"/>
          <c:tx>
            <c:strRef>
              <c:f>SEQRTL!$C$2</c:f>
              <c:strCache>
                <c:ptCount val="1"/>
                <c:pt idx="0">
                  <c:v>2021 (3124)</c:v>
                </c:pt>
              </c:strCache>
            </c:strRef>
          </c:tx>
          <c:spPr>
            <a:solidFill>
              <a:schemeClr val="accent2"/>
            </a:solidFill>
            <a:ln>
              <a:noFill/>
            </a:ln>
            <a:effectLst/>
          </c:spPr>
          <c:invertIfNegative val="0"/>
          <c:cat>
            <c:strRef>
              <c:f>SEQRTL!$A$3:$A$13</c:f>
              <c:strCache>
                <c:ptCount val="11"/>
                <c:pt idx="0">
                  <c:v>I have a smartphone</c:v>
                </c:pt>
                <c:pt idx="1">
                  <c:v>I have a laptop</c:v>
                </c:pt>
                <c:pt idx="2">
                  <c:v>I have a tablet</c:v>
                </c:pt>
                <c:pt idx="3">
                  <c:v>I have a workspace that I can use when I need to work</c:v>
                </c:pt>
                <c:pt idx="4">
                  <c:v>I have enough data to do what I need to do for the module</c:v>
                </c:pt>
                <c:pt idx="5">
                  <c:v>Communicate with my lecturer</c:v>
                </c:pt>
                <c:pt idx="6">
                  <c:v>Access the module learning materials</c:v>
                </c:pt>
                <c:pt idx="7">
                  <c:v>Submit my assessment (assignment) on TLZ/Moodle</c:v>
                </c:pt>
                <c:pt idx="8">
                  <c:v>Submit my assessment (assignment) in another way (e.g. WhatsApp, e-mail)</c:v>
                </c:pt>
                <c:pt idx="9">
                  <c:v>Overall, with my device(s), data available and internet connection I could engage with the module</c:v>
                </c:pt>
                <c:pt idx="10">
                  <c:v>I could understand what I was expected to do in the module</c:v>
                </c:pt>
              </c:strCache>
            </c:strRef>
          </c:cat>
          <c:val>
            <c:numRef>
              <c:f>SEQRTL!$C$3:$C$13</c:f>
              <c:numCache>
                <c:formatCode>0.0</c:formatCode>
                <c:ptCount val="11"/>
                <c:pt idx="0">
                  <c:v>1</c:v>
                </c:pt>
                <c:pt idx="1">
                  <c:v>1.3</c:v>
                </c:pt>
                <c:pt idx="2">
                  <c:v>1.9</c:v>
                </c:pt>
                <c:pt idx="3">
                  <c:v>2.1</c:v>
                </c:pt>
                <c:pt idx="4">
                  <c:v>2.5</c:v>
                </c:pt>
                <c:pt idx="5">
                  <c:v>2</c:v>
                </c:pt>
                <c:pt idx="6">
                  <c:v>1.8</c:v>
                </c:pt>
                <c:pt idx="7">
                  <c:v>1.8</c:v>
                </c:pt>
                <c:pt idx="8">
                  <c:v>2.2000000000000002</c:v>
                </c:pt>
                <c:pt idx="9">
                  <c:v>2</c:v>
                </c:pt>
                <c:pt idx="10">
                  <c:v>2</c:v>
                </c:pt>
              </c:numCache>
            </c:numRef>
          </c:val>
          <c:extLst xmlns:c16r2="http://schemas.microsoft.com/office/drawing/2015/06/chart">
            <c:ext xmlns:c16="http://schemas.microsoft.com/office/drawing/2014/chart" uri="{C3380CC4-5D6E-409C-BE32-E72D297353CC}">
              <c16:uniqueId val="{00000001-00AF-46E9-8765-024C5177B4D3}"/>
            </c:ext>
          </c:extLst>
        </c:ser>
        <c:ser>
          <c:idx val="2"/>
          <c:order val="2"/>
          <c:tx>
            <c:strRef>
              <c:f>SEQRTL!$D$2</c:f>
              <c:strCache>
                <c:ptCount val="1"/>
                <c:pt idx="0">
                  <c:v>2022 (1613)</c:v>
                </c:pt>
              </c:strCache>
            </c:strRef>
          </c:tx>
          <c:spPr>
            <a:solidFill>
              <a:schemeClr val="accent3"/>
            </a:solidFill>
            <a:ln>
              <a:noFill/>
            </a:ln>
            <a:effectLst/>
          </c:spPr>
          <c:invertIfNegative val="0"/>
          <c:cat>
            <c:strRef>
              <c:f>SEQRTL!$A$3:$A$13</c:f>
              <c:strCache>
                <c:ptCount val="11"/>
                <c:pt idx="0">
                  <c:v>I have a smartphone</c:v>
                </c:pt>
                <c:pt idx="1">
                  <c:v>I have a laptop</c:v>
                </c:pt>
                <c:pt idx="2">
                  <c:v>I have a tablet</c:v>
                </c:pt>
                <c:pt idx="3">
                  <c:v>I have a workspace that I can use when I need to work</c:v>
                </c:pt>
                <c:pt idx="4">
                  <c:v>I have enough data to do what I need to do for the module</c:v>
                </c:pt>
                <c:pt idx="5">
                  <c:v>Communicate with my lecturer</c:v>
                </c:pt>
                <c:pt idx="6">
                  <c:v>Access the module learning materials</c:v>
                </c:pt>
                <c:pt idx="7">
                  <c:v>Submit my assessment (assignment) on TLZ/Moodle</c:v>
                </c:pt>
                <c:pt idx="8">
                  <c:v>Submit my assessment (assignment) in another way (e.g. WhatsApp, e-mail)</c:v>
                </c:pt>
                <c:pt idx="9">
                  <c:v>Overall, with my device(s), data available and internet connection I could engage with the module</c:v>
                </c:pt>
                <c:pt idx="10">
                  <c:v>I could understand what I was expected to do in the module</c:v>
                </c:pt>
              </c:strCache>
            </c:strRef>
          </c:cat>
          <c:val>
            <c:numRef>
              <c:f>SEQRTL!$D$3:$D$13</c:f>
              <c:numCache>
                <c:formatCode>0.0</c:formatCode>
                <c:ptCount val="11"/>
                <c:pt idx="0">
                  <c:v>1</c:v>
                </c:pt>
                <c:pt idx="1">
                  <c:v>1.3</c:v>
                </c:pt>
                <c:pt idx="2">
                  <c:v>1.9</c:v>
                </c:pt>
                <c:pt idx="3">
                  <c:v>2.2000000000000002</c:v>
                </c:pt>
                <c:pt idx="4">
                  <c:v>2.6</c:v>
                </c:pt>
                <c:pt idx="5">
                  <c:v>2</c:v>
                </c:pt>
                <c:pt idx="6">
                  <c:v>1.9</c:v>
                </c:pt>
                <c:pt idx="7">
                  <c:v>1.7</c:v>
                </c:pt>
                <c:pt idx="8">
                  <c:v>2.4</c:v>
                </c:pt>
                <c:pt idx="9">
                  <c:v>2.1</c:v>
                </c:pt>
                <c:pt idx="10">
                  <c:v>2.1</c:v>
                </c:pt>
              </c:numCache>
            </c:numRef>
          </c:val>
          <c:extLst xmlns:c16r2="http://schemas.microsoft.com/office/drawing/2015/06/chart">
            <c:ext xmlns:c16="http://schemas.microsoft.com/office/drawing/2014/chart" uri="{C3380CC4-5D6E-409C-BE32-E72D297353CC}">
              <c16:uniqueId val="{00000002-00AF-46E9-8765-024C5177B4D3}"/>
            </c:ext>
          </c:extLst>
        </c:ser>
        <c:dLbls>
          <c:showLegendKey val="0"/>
          <c:showVal val="0"/>
          <c:showCatName val="0"/>
          <c:showSerName val="0"/>
          <c:showPercent val="0"/>
          <c:showBubbleSize val="0"/>
        </c:dLbls>
        <c:gapWidth val="219"/>
        <c:overlap val="-27"/>
        <c:axId val="505743016"/>
        <c:axId val="505743408"/>
      </c:barChart>
      <c:catAx>
        <c:axId val="50574301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43408"/>
        <c:crosses val="autoZero"/>
        <c:auto val="1"/>
        <c:lblAlgn val="ctr"/>
        <c:lblOffset val="100"/>
        <c:noMultiLvlLbl val="0"/>
      </c:catAx>
      <c:valAx>
        <c:axId val="505743408"/>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4301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r>
              <a:rPr lang="en-US"/>
              <a:t>FAS Grants</a:t>
            </a:r>
          </a:p>
        </c:rich>
      </c:tx>
      <c:layout>
        <c:manualLayout>
          <c:xMode val="edge"/>
          <c:yMode val="edge"/>
          <c:x val="0.41131349796616312"/>
          <c:y val="1.3385542805718683E-2"/>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2"/>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Total Grant</c:v>
                </c:pt>
              </c:strCache>
            </c:strRef>
          </c:tx>
          <c:spPr>
            <a:ln w="31750" cap="rnd">
              <a:solidFill>
                <a:schemeClr val="accent1"/>
              </a:solidFill>
              <a:round/>
            </a:ln>
            <a:effectLst/>
          </c:spPr>
          <c:marker>
            <c:symbol val="none"/>
          </c:marker>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2"/>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a:solidFill>
                        <a:schemeClr val="tx2">
                          <a:lumMod val="35000"/>
                          <a:lumOff val="65000"/>
                        </a:schemeClr>
                      </a:solidFill>
                    </a:ln>
                    <a:effectLst/>
                  </c:spPr>
                </c15:leaderLines>
              </c:ext>
            </c:extLst>
          </c:dLbls>
          <c:trendline>
            <c:spPr>
              <a:ln w="19050" cap="rnd">
                <a:solidFill>
                  <a:schemeClr val="accent1"/>
                </a:solidFill>
                <a:prstDash val="sysDash"/>
              </a:ln>
              <a:effectLst/>
            </c:spPr>
            <c:trendlineType val="linear"/>
            <c:dispRSqr val="0"/>
            <c:dispEq val="0"/>
          </c:trendline>
          <c:cat>
            <c:strRef>
              <c:f>Sheet1!$A$2:$A$6</c:f>
              <c:strCache>
                <c:ptCount val="5"/>
                <c:pt idx="0">
                  <c:v>2018</c:v>
                </c:pt>
                <c:pt idx="1">
                  <c:v>2019</c:v>
                </c:pt>
                <c:pt idx="2">
                  <c:v>2020</c:v>
                </c:pt>
                <c:pt idx="3">
                  <c:v>2021</c:v>
                </c:pt>
                <c:pt idx="4">
                  <c:v>2022</c:v>
                </c:pt>
              </c:strCache>
            </c:strRef>
          </c:cat>
          <c:val>
            <c:numRef>
              <c:f>Sheet1!$B$2:$B$6</c:f>
              <c:numCache>
                <c:formatCode>_-"R"* #\ ##0_-;\-"R"* #\ ##0_-;_-"R"* "-"??_-;_-@_-</c:formatCode>
                <c:ptCount val="5"/>
                <c:pt idx="0">
                  <c:v>10669380</c:v>
                </c:pt>
                <c:pt idx="1">
                  <c:v>7650805</c:v>
                </c:pt>
                <c:pt idx="2">
                  <c:v>8285539</c:v>
                </c:pt>
                <c:pt idx="3">
                  <c:v>10612381</c:v>
                </c:pt>
                <c:pt idx="4">
                  <c:v>8825305</c:v>
                </c:pt>
              </c:numCache>
            </c:numRef>
          </c:val>
          <c:smooth val="0"/>
          <c:extLst xmlns:c16r2="http://schemas.microsoft.com/office/drawing/2015/06/chart">
            <c:ext xmlns:c16="http://schemas.microsoft.com/office/drawing/2014/chart" uri="{C3380CC4-5D6E-409C-BE32-E72D297353CC}">
              <c16:uniqueId val="{00000000-AA92-458F-A740-320A510AFDCD}"/>
            </c:ext>
          </c:extLst>
        </c:ser>
        <c:dLbls>
          <c:showLegendKey val="0"/>
          <c:showVal val="0"/>
          <c:showCatName val="0"/>
          <c:showSerName val="0"/>
          <c:showPercent val="0"/>
          <c:showBubbleSize val="0"/>
        </c:dLbls>
        <c:upDownBars>
          <c:gapWidth val="150"/>
          <c:upBars>
            <c:spPr>
              <a:solidFill>
                <a:schemeClr val="lt1"/>
              </a:solidFill>
              <a:ln w="9525">
                <a:solidFill>
                  <a:schemeClr val="tx1">
                    <a:lumMod val="15000"/>
                    <a:lumOff val="85000"/>
                  </a:schemeClr>
                </a:solidFill>
              </a:ln>
              <a:effectLst/>
            </c:spPr>
          </c:upBars>
          <c:downBars>
            <c:spPr>
              <a:solidFill>
                <a:schemeClr val="dk1">
                  <a:lumMod val="65000"/>
                  <a:lumOff val="35000"/>
                </a:schemeClr>
              </a:solidFill>
              <a:ln w="9525">
                <a:solidFill>
                  <a:schemeClr val="tx1">
                    <a:lumMod val="65000"/>
                    <a:lumOff val="35000"/>
                  </a:schemeClr>
                </a:solidFill>
              </a:ln>
              <a:effectLst/>
            </c:spPr>
          </c:downBars>
        </c:upDownBars>
        <c:smooth val="0"/>
        <c:axId val="505840064"/>
        <c:axId val="505845944"/>
      </c:lineChart>
      <c:catAx>
        <c:axId val="505840064"/>
        <c:scaling>
          <c:orientation val="minMax"/>
        </c:scaling>
        <c:delete val="0"/>
        <c:axPos val="b"/>
        <c:numFmt formatCode="General" sourceLinked="1"/>
        <c:majorTickMark val="out"/>
        <c:minorTickMark val="none"/>
        <c:tickLblPos val="nextTo"/>
        <c:spPr>
          <a:noFill/>
          <a:ln w="9525" cap="flat" cmpd="sng" algn="ctr">
            <a:solidFill>
              <a:schemeClr val="tx2">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05845944"/>
        <c:crosses val="autoZero"/>
        <c:auto val="1"/>
        <c:lblAlgn val="ctr"/>
        <c:lblOffset val="100"/>
        <c:noMultiLvlLbl val="0"/>
      </c:catAx>
      <c:valAx>
        <c:axId val="505845944"/>
        <c:scaling>
          <c:orientation val="minMax"/>
        </c:scaling>
        <c:delete val="0"/>
        <c:axPos val="l"/>
        <c:majorGridlines>
          <c:spPr>
            <a:ln w="9525" cap="flat" cmpd="sng" algn="ctr">
              <a:solidFill>
                <a:schemeClr val="tx2">
                  <a:lumMod val="15000"/>
                  <a:lumOff val="85000"/>
                </a:schemeClr>
              </a:solidFill>
              <a:round/>
            </a:ln>
            <a:effectLst/>
          </c:spPr>
        </c:majorGridlines>
        <c:numFmt formatCode="_-&quot;R&quot;* #\ ##0_-;\-&quot;R&quot;* #\ ##0_-;_-&quot;R&quot;* &quot;-&quot;??_-;_-@_-"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crossAx val="505840064"/>
        <c:crosses val="autoZero"/>
        <c:crossBetween val="between"/>
      </c:valAx>
      <c:dTable>
        <c:showHorzBorder val="1"/>
        <c:showVertBorder val="1"/>
        <c:showOutline val="1"/>
        <c:showKeys val="1"/>
        <c:spPr>
          <a:noFill/>
          <a:ln w="9525">
            <a:solidFill>
              <a:schemeClr val="tx2">
                <a:lumMod val="15000"/>
                <a:lumOff val="85000"/>
              </a:schemeClr>
            </a:solidFill>
          </a:ln>
          <a:effectLst/>
        </c:spPr>
        <c:txPr>
          <a:bodyPr rot="0" spcFirstLastPara="1" vertOverflow="ellipsis" vert="horz" wrap="square" anchor="ctr" anchorCtr="1"/>
          <a:lstStyle/>
          <a:p>
            <a:pPr rtl="0">
              <a:defRPr sz="1197" b="0" i="0" u="none" strike="noStrike" kern="1200" baseline="0">
                <a:solidFill>
                  <a:schemeClr val="tx2"/>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'[Chart in Microsoft PowerPoint]Sheet1'!$B$1</c:f>
              <c:strCache>
                <c:ptCount val="1"/>
                <c:pt idx="0">
                  <c:v>LC 2017</c:v>
                </c:pt>
              </c:strCache>
            </c:strRef>
          </c:tx>
          <c:spPr>
            <a:solidFill>
              <a:schemeClr val="accent1"/>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PowerPoint]Sheet1'!$B$2:$B$13</c:f>
              <c:numCache>
                <c:formatCode>General</c:formatCode>
                <c:ptCount val="12"/>
                <c:pt idx="0">
                  <c:v>3</c:v>
                </c:pt>
                <c:pt idx="1">
                  <c:v>2</c:v>
                </c:pt>
                <c:pt idx="2">
                  <c:v>1</c:v>
                </c:pt>
                <c:pt idx="4">
                  <c:v>1</c:v>
                </c:pt>
                <c:pt idx="6">
                  <c:v>1</c:v>
                </c:pt>
                <c:pt idx="11">
                  <c:v>8</c:v>
                </c:pt>
              </c:numCache>
            </c:numRef>
          </c:val>
          <c:extLst xmlns:c16r2="http://schemas.microsoft.com/office/drawing/2015/06/chart">
            <c:ext xmlns:c16="http://schemas.microsoft.com/office/drawing/2014/chart" uri="{C3380CC4-5D6E-409C-BE32-E72D297353CC}">
              <c16:uniqueId val="{00000000-75EE-4441-AD63-48B2CA793A44}"/>
            </c:ext>
          </c:extLst>
        </c:ser>
        <c:ser>
          <c:idx val="1"/>
          <c:order val="1"/>
          <c:tx>
            <c:strRef>
              <c:f>'[Chart in Microsoft PowerPoint]Sheet1'!$C$1</c:f>
              <c:strCache>
                <c:ptCount val="1"/>
                <c:pt idx="0">
                  <c:v>IC 2017</c:v>
                </c:pt>
              </c:strCache>
            </c:strRef>
          </c:tx>
          <c:spPr>
            <a:solidFill>
              <a:schemeClr val="accent2"/>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PowerPoint]Sheet1'!$C$2:$C$13</c:f>
              <c:numCache>
                <c:formatCode>General</c:formatCode>
                <c:ptCount val="12"/>
                <c:pt idx="0">
                  <c:v>2</c:v>
                </c:pt>
                <c:pt idx="2">
                  <c:v>7</c:v>
                </c:pt>
                <c:pt idx="4">
                  <c:v>2</c:v>
                </c:pt>
                <c:pt idx="6">
                  <c:v>2</c:v>
                </c:pt>
                <c:pt idx="11">
                  <c:v>13</c:v>
                </c:pt>
              </c:numCache>
            </c:numRef>
          </c:val>
          <c:extLst xmlns:c16r2="http://schemas.microsoft.com/office/drawing/2015/06/chart">
            <c:ext xmlns:c16="http://schemas.microsoft.com/office/drawing/2014/chart" uri="{C3380CC4-5D6E-409C-BE32-E72D297353CC}">
              <c16:uniqueId val="{00000001-75EE-4441-AD63-48B2CA793A44}"/>
            </c:ext>
          </c:extLst>
        </c:ser>
        <c:ser>
          <c:idx val="2"/>
          <c:order val="2"/>
          <c:tx>
            <c:strRef>
              <c:f>'[Chart in Microsoft PowerPoint]Sheet1'!$D$1</c:f>
              <c:strCache>
                <c:ptCount val="1"/>
                <c:pt idx="0">
                  <c:v>LC 2018</c:v>
                </c:pt>
              </c:strCache>
            </c:strRef>
          </c:tx>
          <c:spPr>
            <a:solidFill>
              <a:schemeClr val="accent3"/>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PowerPoint]Sheet1'!$D$2:$D$13</c:f>
              <c:numCache>
                <c:formatCode>General</c:formatCode>
                <c:ptCount val="12"/>
                <c:pt idx="0">
                  <c:v>1</c:v>
                </c:pt>
                <c:pt idx="1">
                  <c:v>0</c:v>
                </c:pt>
                <c:pt idx="4">
                  <c:v>1</c:v>
                </c:pt>
                <c:pt idx="11">
                  <c:v>2</c:v>
                </c:pt>
              </c:numCache>
            </c:numRef>
          </c:val>
          <c:extLst xmlns:c16r2="http://schemas.microsoft.com/office/drawing/2015/06/chart">
            <c:ext xmlns:c16="http://schemas.microsoft.com/office/drawing/2014/chart" uri="{C3380CC4-5D6E-409C-BE32-E72D297353CC}">
              <c16:uniqueId val="{00000002-75EE-4441-AD63-48B2CA793A44}"/>
            </c:ext>
          </c:extLst>
        </c:ser>
        <c:ser>
          <c:idx val="3"/>
          <c:order val="3"/>
          <c:tx>
            <c:strRef>
              <c:f>'[Chart in Microsoft PowerPoint]Sheet1'!$E$1</c:f>
              <c:strCache>
                <c:ptCount val="1"/>
                <c:pt idx="0">
                  <c:v>IC 2018</c:v>
                </c:pt>
              </c:strCache>
            </c:strRef>
          </c:tx>
          <c:spPr>
            <a:solidFill>
              <a:schemeClr val="accent4"/>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PowerPoint]Sheet1'!$E$2:$E$13</c:f>
              <c:numCache>
                <c:formatCode>General</c:formatCode>
                <c:ptCount val="12"/>
                <c:pt idx="0">
                  <c:v>6</c:v>
                </c:pt>
                <c:pt idx="1">
                  <c:v>7</c:v>
                </c:pt>
                <c:pt idx="4">
                  <c:v>2</c:v>
                </c:pt>
                <c:pt idx="6">
                  <c:v>2</c:v>
                </c:pt>
                <c:pt idx="9">
                  <c:v>8</c:v>
                </c:pt>
                <c:pt idx="11">
                  <c:v>25</c:v>
                </c:pt>
              </c:numCache>
            </c:numRef>
          </c:val>
          <c:extLst xmlns:c16r2="http://schemas.microsoft.com/office/drawing/2015/06/chart">
            <c:ext xmlns:c16="http://schemas.microsoft.com/office/drawing/2014/chart" uri="{C3380CC4-5D6E-409C-BE32-E72D297353CC}">
              <c16:uniqueId val="{00000003-75EE-4441-AD63-48B2CA793A44}"/>
            </c:ext>
          </c:extLst>
        </c:ser>
        <c:ser>
          <c:idx val="4"/>
          <c:order val="4"/>
          <c:tx>
            <c:strRef>
              <c:f>'[Chart in Microsoft PowerPoint]Sheet1'!$F$1</c:f>
              <c:strCache>
                <c:ptCount val="1"/>
                <c:pt idx="0">
                  <c:v>LC 2019</c:v>
                </c:pt>
              </c:strCache>
            </c:strRef>
          </c:tx>
          <c:spPr>
            <a:solidFill>
              <a:schemeClr val="accent5"/>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PowerPoint]Sheet1'!$F$2:$F$13</c:f>
              <c:numCache>
                <c:formatCode>General</c:formatCode>
                <c:ptCount val="12"/>
                <c:pt idx="0">
                  <c:v>2</c:v>
                </c:pt>
                <c:pt idx="1">
                  <c:v>0</c:v>
                </c:pt>
                <c:pt idx="11">
                  <c:v>2</c:v>
                </c:pt>
              </c:numCache>
            </c:numRef>
          </c:val>
          <c:extLst xmlns:c16r2="http://schemas.microsoft.com/office/drawing/2015/06/chart">
            <c:ext xmlns:c16="http://schemas.microsoft.com/office/drawing/2014/chart" uri="{C3380CC4-5D6E-409C-BE32-E72D297353CC}">
              <c16:uniqueId val="{00000004-75EE-4441-AD63-48B2CA793A44}"/>
            </c:ext>
          </c:extLst>
        </c:ser>
        <c:ser>
          <c:idx val="5"/>
          <c:order val="5"/>
          <c:tx>
            <c:strRef>
              <c:f>'[Chart in Microsoft PowerPoint]Sheet1'!$G$1</c:f>
              <c:strCache>
                <c:ptCount val="1"/>
                <c:pt idx="0">
                  <c:v>IC 2019</c:v>
                </c:pt>
              </c:strCache>
            </c:strRef>
          </c:tx>
          <c:spPr>
            <a:solidFill>
              <a:schemeClr val="accent6"/>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PowerPoint]Sheet1'!$G$2:$G$13</c:f>
              <c:numCache>
                <c:formatCode>General</c:formatCode>
                <c:ptCount val="12"/>
                <c:pt idx="0">
                  <c:v>2</c:v>
                </c:pt>
                <c:pt idx="1">
                  <c:v>1</c:v>
                </c:pt>
                <c:pt idx="9">
                  <c:v>2</c:v>
                </c:pt>
                <c:pt idx="11">
                  <c:v>5</c:v>
                </c:pt>
              </c:numCache>
            </c:numRef>
          </c:val>
          <c:extLst xmlns:c16r2="http://schemas.microsoft.com/office/drawing/2015/06/chart">
            <c:ext xmlns:c16="http://schemas.microsoft.com/office/drawing/2014/chart" uri="{C3380CC4-5D6E-409C-BE32-E72D297353CC}">
              <c16:uniqueId val="{00000005-75EE-4441-AD63-48B2CA793A44}"/>
            </c:ext>
          </c:extLst>
        </c:ser>
        <c:ser>
          <c:idx val="6"/>
          <c:order val="6"/>
          <c:tx>
            <c:strRef>
              <c:f>'[Chart in Microsoft PowerPoint]Sheet1'!$H$1</c:f>
              <c:strCache>
                <c:ptCount val="1"/>
                <c:pt idx="0">
                  <c:v>LC 2020</c:v>
                </c:pt>
              </c:strCache>
            </c:strRef>
          </c:tx>
          <c:spPr>
            <a:solidFill>
              <a:schemeClr val="accent1">
                <a:lumMod val="60000"/>
              </a:schemeClr>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PowerPoint]Sheet1'!$H$2:$H$13</c:f>
              <c:numCache>
                <c:formatCode>General</c:formatCode>
                <c:ptCount val="12"/>
                <c:pt idx="0">
                  <c:v>2</c:v>
                </c:pt>
                <c:pt idx="1">
                  <c:v>2</c:v>
                </c:pt>
                <c:pt idx="2">
                  <c:v>1</c:v>
                </c:pt>
                <c:pt idx="3">
                  <c:v>0</c:v>
                </c:pt>
                <c:pt idx="9">
                  <c:v>0</c:v>
                </c:pt>
              </c:numCache>
            </c:numRef>
          </c:val>
          <c:extLst xmlns:c16r2="http://schemas.microsoft.com/office/drawing/2015/06/chart">
            <c:ext xmlns:c16="http://schemas.microsoft.com/office/drawing/2014/chart" uri="{C3380CC4-5D6E-409C-BE32-E72D297353CC}">
              <c16:uniqueId val="{00000006-75EE-4441-AD63-48B2CA793A44}"/>
            </c:ext>
          </c:extLst>
        </c:ser>
        <c:ser>
          <c:idx val="7"/>
          <c:order val="7"/>
          <c:tx>
            <c:strRef>
              <c:f>'[Chart in Microsoft PowerPoint]Sheet1'!$I$1</c:f>
              <c:strCache>
                <c:ptCount val="1"/>
                <c:pt idx="0">
                  <c:v>IC 2020</c:v>
                </c:pt>
              </c:strCache>
            </c:strRef>
          </c:tx>
          <c:spPr>
            <a:solidFill>
              <a:schemeClr val="accent2">
                <a:lumMod val="60000"/>
              </a:schemeClr>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PowerPoint]Sheet1'!$I$2:$I$13</c:f>
              <c:numCache>
                <c:formatCode>General</c:formatCode>
                <c:ptCount val="12"/>
                <c:pt idx="0">
                  <c:v>2</c:v>
                </c:pt>
                <c:pt idx="1">
                  <c:v>6</c:v>
                </c:pt>
                <c:pt idx="2">
                  <c:v>6</c:v>
                </c:pt>
                <c:pt idx="3">
                  <c:v>2</c:v>
                </c:pt>
                <c:pt idx="9">
                  <c:v>8</c:v>
                </c:pt>
              </c:numCache>
            </c:numRef>
          </c:val>
          <c:extLst xmlns:c16r2="http://schemas.microsoft.com/office/drawing/2015/06/chart">
            <c:ext xmlns:c16="http://schemas.microsoft.com/office/drawing/2014/chart" uri="{C3380CC4-5D6E-409C-BE32-E72D297353CC}">
              <c16:uniqueId val="{00000007-75EE-4441-AD63-48B2CA793A44}"/>
            </c:ext>
          </c:extLst>
        </c:ser>
        <c:ser>
          <c:idx val="8"/>
          <c:order val="8"/>
          <c:tx>
            <c:strRef>
              <c:f>'[Chart in Microsoft PowerPoint]Sheet1'!$J$1</c:f>
              <c:strCache>
                <c:ptCount val="1"/>
                <c:pt idx="0">
                  <c:v>LC 2021</c:v>
                </c:pt>
              </c:strCache>
            </c:strRef>
          </c:tx>
          <c:spPr>
            <a:solidFill>
              <a:schemeClr val="accent3">
                <a:lumMod val="60000"/>
              </a:schemeClr>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PowerPoint]Sheet1'!$J$2:$J$13</c:f>
              <c:numCache>
                <c:formatCode>General</c:formatCode>
                <c:ptCount val="12"/>
                <c:pt idx="0">
                  <c:v>0</c:v>
                </c:pt>
                <c:pt idx="1">
                  <c:v>1</c:v>
                </c:pt>
                <c:pt idx="2">
                  <c:v>3</c:v>
                </c:pt>
                <c:pt idx="3">
                  <c:v>2</c:v>
                </c:pt>
                <c:pt idx="4">
                  <c:v>4</c:v>
                </c:pt>
                <c:pt idx="5">
                  <c:v>1</c:v>
                </c:pt>
                <c:pt idx="6">
                  <c:v>1</c:v>
                </c:pt>
                <c:pt idx="7">
                  <c:v>7</c:v>
                </c:pt>
                <c:pt idx="8">
                  <c:v>3</c:v>
                </c:pt>
                <c:pt idx="9">
                  <c:v>24</c:v>
                </c:pt>
                <c:pt idx="10">
                  <c:v>0</c:v>
                </c:pt>
              </c:numCache>
            </c:numRef>
          </c:val>
          <c:extLst xmlns:c16r2="http://schemas.microsoft.com/office/drawing/2015/06/chart">
            <c:ext xmlns:c16="http://schemas.microsoft.com/office/drawing/2014/chart" uri="{C3380CC4-5D6E-409C-BE32-E72D297353CC}">
              <c16:uniqueId val="{00000008-75EE-4441-AD63-48B2CA793A44}"/>
            </c:ext>
          </c:extLst>
        </c:ser>
        <c:ser>
          <c:idx val="9"/>
          <c:order val="9"/>
          <c:tx>
            <c:strRef>
              <c:f>'[Chart in Microsoft PowerPoint]Sheet1'!$K$1</c:f>
              <c:strCache>
                <c:ptCount val="1"/>
                <c:pt idx="0">
                  <c:v>IC 2021</c:v>
                </c:pt>
              </c:strCache>
            </c:strRef>
          </c:tx>
          <c:spPr>
            <a:solidFill>
              <a:schemeClr val="accent4">
                <a:lumMod val="60000"/>
              </a:schemeClr>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PowerPoint]Sheet1'!$K$2:$K$13</c:f>
              <c:numCache>
                <c:formatCode>General</c:formatCode>
                <c:ptCount val="12"/>
                <c:pt idx="0">
                  <c:v>6</c:v>
                </c:pt>
                <c:pt idx="1">
                  <c:v>1</c:v>
                </c:pt>
                <c:pt idx="2">
                  <c:v>1</c:v>
                </c:pt>
                <c:pt idx="3">
                  <c:v>4</c:v>
                </c:pt>
                <c:pt idx="4">
                  <c:v>6</c:v>
                </c:pt>
                <c:pt idx="5">
                  <c:v>0</c:v>
                </c:pt>
                <c:pt idx="6">
                  <c:v>3</c:v>
                </c:pt>
                <c:pt idx="7">
                  <c:v>5</c:v>
                </c:pt>
                <c:pt idx="9">
                  <c:v>7</c:v>
                </c:pt>
                <c:pt idx="10">
                  <c:v>0</c:v>
                </c:pt>
              </c:numCache>
            </c:numRef>
          </c:val>
          <c:extLst xmlns:c16r2="http://schemas.microsoft.com/office/drawing/2015/06/chart">
            <c:ext xmlns:c16="http://schemas.microsoft.com/office/drawing/2014/chart" uri="{C3380CC4-5D6E-409C-BE32-E72D297353CC}">
              <c16:uniqueId val="{00000009-75EE-4441-AD63-48B2CA793A44}"/>
            </c:ext>
          </c:extLst>
        </c:ser>
        <c:ser>
          <c:idx val="10"/>
          <c:order val="10"/>
          <c:tx>
            <c:strRef>
              <c:f>'[Chart in Microsoft PowerPoint]Sheet1'!$L$1</c:f>
              <c:strCache>
                <c:ptCount val="1"/>
                <c:pt idx="0">
                  <c:v>TOTAL</c:v>
                </c:pt>
              </c:strCache>
            </c:strRef>
          </c:tx>
          <c:spPr>
            <a:solidFill>
              <a:schemeClr val="accent5">
                <a:lumMod val="60000"/>
              </a:schemeClr>
            </a:solidFill>
            <a:ln>
              <a:noFill/>
            </a:ln>
            <a:effectLst/>
          </c:spPr>
          <c:invertIfNegative val="0"/>
          <c:cat>
            <c:strRef>
              <c:f>'[Chart in Microsoft PowerPoint]Sheet1'!$A$2:$A$13</c:f>
              <c:strCache>
                <c:ptCount val="12"/>
                <c:pt idx="0">
                  <c:v>BIOTECHNOLOGY</c:v>
                </c:pt>
                <c:pt idx="1">
                  <c:v>FOOD TECHNOLOGY</c:v>
                </c:pt>
                <c:pt idx="2">
                  <c:v>CHEMISTRY</c:v>
                </c:pt>
                <c:pt idx="3">
                  <c:v>FOOD AND NUTRITION</c:v>
                </c:pt>
                <c:pt idx="4">
                  <c:v>MATHS</c:v>
                </c:pt>
                <c:pt idx="5">
                  <c:v>STATS</c:v>
                </c:pt>
                <c:pt idx="6">
                  <c:v>PHYSICS</c:v>
                </c:pt>
                <c:pt idx="7">
                  <c:v>HORTICULTURE</c:v>
                </c:pt>
                <c:pt idx="8">
                  <c:v>SPORTS STUDIES</c:v>
                </c:pt>
                <c:pt idx="9">
                  <c:v>MARITIME STUDIES</c:v>
                </c:pt>
                <c:pt idx="10">
                  <c:v>CLOTHING AND TEXTILE</c:v>
                </c:pt>
                <c:pt idx="11">
                  <c:v>TOTAL</c:v>
                </c:pt>
              </c:strCache>
            </c:strRef>
          </c:cat>
          <c:val>
            <c:numRef>
              <c:f>'[Chart in Microsoft PowerPoint]Sheet1'!$L$2:$L$13</c:f>
              <c:numCache>
                <c:formatCode>General</c:formatCode>
                <c:ptCount val="12"/>
                <c:pt idx="0">
                  <c:v>26</c:v>
                </c:pt>
                <c:pt idx="1">
                  <c:v>20</c:v>
                </c:pt>
                <c:pt idx="2">
                  <c:v>19</c:v>
                </c:pt>
                <c:pt idx="3">
                  <c:v>8</c:v>
                </c:pt>
                <c:pt idx="4">
                  <c:v>16</c:v>
                </c:pt>
                <c:pt idx="5">
                  <c:v>1</c:v>
                </c:pt>
                <c:pt idx="6">
                  <c:v>9</c:v>
                </c:pt>
                <c:pt idx="7">
                  <c:v>12</c:v>
                </c:pt>
                <c:pt idx="8">
                  <c:v>3</c:v>
                </c:pt>
                <c:pt idx="9">
                  <c:v>49</c:v>
                </c:pt>
                <c:pt idx="10">
                  <c:v>0</c:v>
                </c:pt>
                <c:pt idx="11">
                  <c:v>163</c:v>
                </c:pt>
              </c:numCache>
            </c:numRef>
          </c:val>
          <c:extLst xmlns:c16r2="http://schemas.microsoft.com/office/drawing/2015/06/chart">
            <c:ext xmlns:c16="http://schemas.microsoft.com/office/drawing/2014/chart" uri="{C3380CC4-5D6E-409C-BE32-E72D297353CC}">
              <c16:uniqueId val="{0000000A-75EE-4441-AD63-48B2CA793A44}"/>
            </c:ext>
          </c:extLst>
        </c:ser>
        <c:dLbls>
          <c:showLegendKey val="0"/>
          <c:showVal val="0"/>
          <c:showCatName val="0"/>
          <c:showSerName val="0"/>
          <c:showPercent val="0"/>
          <c:showBubbleSize val="0"/>
        </c:dLbls>
        <c:gapWidth val="219"/>
        <c:overlap val="-27"/>
        <c:axId val="505748896"/>
        <c:axId val="505755560"/>
      </c:barChart>
      <c:catAx>
        <c:axId val="5057488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55560"/>
        <c:crosses val="autoZero"/>
        <c:auto val="1"/>
        <c:lblAlgn val="ctr"/>
        <c:lblOffset val="100"/>
        <c:noMultiLvlLbl val="0"/>
      </c:catAx>
      <c:valAx>
        <c:axId val="505755560"/>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4889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layout>
        <c:manualLayout>
          <c:xMode val="edge"/>
          <c:yMode val="edge"/>
          <c:x val="0.1985769473528714"/>
          <c:y val="4.0549281205801063E-2"/>
          <c:w val="0.56418768717014411"/>
          <c:h val="4.524160351269764E-2"/>
        </c:manualLayout>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accent2">
        <a:lumMod val="20000"/>
        <a:lumOff val="80000"/>
      </a:schemeClr>
    </a:solidFill>
    <a:ln>
      <a:noFill/>
    </a:ln>
    <a:effectLst/>
  </c:spPr>
  <c:txPr>
    <a:bodyPr/>
    <a:lstStyle/>
    <a:p>
      <a:pPr>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MASTERS 2017</c:v>
                </c:pt>
              </c:strCache>
            </c:strRef>
          </c:tx>
          <c:spPr>
            <a:solidFill>
              <a:schemeClr val="accent2"/>
            </a:solidFill>
            <a:ln>
              <a:noFill/>
            </a:ln>
            <a:effectLst/>
          </c:spPr>
          <c:invertIfNegative val="0"/>
          <c:cat>
            <c:strRef>
              <c:f>Sheet1!$A$2:$A$6</c:f>
              <c:strCache>
                <c:ptCount val="5"/>
                <c:pt idx="0">
                  <c:v>BIOTECHNOLOGY</c:v>
                </c:pt>
                <c:pt idx="1">
                  <c:v>FOOD TECHNOLOGY</c:v>
                </c:pt>
                <c:pt idx="2">
                  <c:v>CHEMISTRY</c:v>
                </c:pt>
                <c:pt idx="3">
                  <c:v>FOOD AND NUTRITION</c:v>
                </c:pt>
                <c:pt idx="4">
                  <c:v>TOTAL</c:v>
                </c:pt>
              </c:strCache>
            </c:strRef>
          </c:cat>
          <c:val>
            <c:numRef>
              <c:f>Sheet1!$B$2:$B$6</c:f>
              <c:numCache>
                <c:formatCode>General</c:formatCode>
                <c:ptCount val="5"/>
                <c:pt idx="0">
                  <c:v>5</c:v>
                </c:pt>
                <c:pt idx="1">
                  <c:v>4</c:v>
                </c:pt>
                <c:pt idx="2">
                  <c:v>9</c:v>
                </c:pt>
                <c:pt idx="3">
                  <c:v>4</c:v>
                </c:pt>
                <c:pt idx="4">
                  <c:v>22</c:v>
                </c:pt>
              </c:numCache>
            </c:numRef>
          </c:val>
          <c:extLst xmlns:c16r2="http://schemas.microsoft.com/office/drawing/2015/06/chart">
            <c:ext xmlns:c16="http://schemas.microsoft.com/office/drawing/2014/chart" uri="{C3380CC4-5D6E-409C-BE32-E72D297353CC}">
              <c16:uniqueId val="{00000000-7994-3E4B-AFC9-C7C0D0CA61E7}"/>
            </c:ext>
          </c:extLst>
        </c:ser>
        <c:ser>
          <c:idx val="1"/>
          <c:order val="1"/>
          <c:tx>
            <c:strRef>
              <c:f>Sheet1!$C$1</c:f>
              <c:strCache>
                <c:ptCount val="1"/>
                <c:pt idx="0">
                  <c:v>PhD 2017</c:v>
                </c:pt>
              </c:strCache>
            </c:strRef>
          </c:tx>
          <c:spPr>
            <a:solidFill>
              <a:schemeClr val="accent4"/>
            </a:solidFill>
            <a:ln>
              <a:noFill/>
            </a:ln>
            <a:effectLst/>
          </c:spPr>
          <c:invertIfNegative val="0"/>
          <c:cat>
            <c:strRef>
              <c:f>Sheet1!$A$2:$A$6</c:f>
              <c:strCache>
                <c:ptCount val="5"/>
                <c:pt idx="0">
                  <c:v>BIOTECHNOLOGY</c:v>
                </c:pt>
                <c:pt idx="1">
                  <c:v>FOOD TECHNOLOGY</c:v>
                </c:pt>
                <c:pt idx="2">
                  <c:v>CHEMISTRY</c:v>
                </c:pt>
                <c:pt idx="3">
                  <c:v>FOOD AND NUTRITION</c:v>
                </c:pt>
                <c:pt idx="4">
                  <c:v>TOTAL</c:v>
                </c:pt>
              </c:strCache>
            </c:strRef>
          </c:cat>
          <c:val>
            <c:numRef>
              <c:f>Sheet1!$C$2:$C$6</c:f>
              <c:numCache>
                <c:formatCode>General</c:formatCode>
                <c:ptCount val="5"/>
                <c:pt idx="0">
                  <c:v>1</c:v>
                </c:pt>
                <c:pt idx="1">
                  <c:v>2</c:v>
                </c:pt>
                <c:pt idx="2">
                  <c:v>2</c:v>
                </c:pt>
                <c:pt idx="3">
                  <c:v>1</c:v>
                </c:pt>
                <c:pt idx="4">
                  <c:v>6</c:v>
                </c:pt>
              </c:numCache>
            </c:numRef>
          </c:val>
          <c:extLst xmlns:c16r2="http://schemas.microsoft.com/office/drawing/2015/06/chart">
            <c:ext xmlns:c16="http://schemas.microsoft.com/office/drawing/2014/chart" uri="{C3380CC4-5D6E-409C-BE32-E72D297353CC}">
              <c16:uniqueId val="{00000001-7994-3E4B-AFC9-C7C0D0CA61E7}"/>
            </c:ext>
          </c:extLst>
        </c:ser>
        <c:ser>
          <c:idx val="2"/>
          <c:order val="2"/>
          <c:tx>
            <c:strRef>
              <c:f>Sheet1!$D$1</c:f>
              <c:strCache>
                <c:ptCount val="1"/>
                <c:pt idx="0">
                  <c:v>MASTER 2018</c:v>
                </c:pt>
              </c:strCache>
            </c:strRef>
          </c:tx>
          <c:spPr>
            <a:solidFill>
              <a:schemeClr val="accent6"/>
            </a:solidFill>
            <a:ln>
              <a:noFill/>
            </a:ln>
            <a:effectLst/>
          </c:spPr>
          <c:invertIfNegative val="0"/>
          <c:cat>
            <c:strRef>
              <c:f>Sheet1!$A$2:$A$6</c:f>
              <c:strCache>
                <c:ptCount val="5"/>
                <c:pt idx="0">
                  <c:v>BIOTECHNOLOGY</c:v>
                </c:pt>
                <c:pt idx="1">
                  <c:v>FOOD TECHNOLOGY</c:v>
                </c:pt>
                <c:pt idx="2">
                  <c:v>CHEMISTRY</c:v>
                </c:pt>
                <c:pt idx="3">
                  <c:v>FOOD AND NUTRITION</c:v>
                </c:pt>
                <c:pt idx="4">
                  <c:v>TOTAL</c:v>
                </c:pt>
              </c:strCache>
            </c:strRef>
          </c:cat>
          <c:val>
            <c:numRef>
              <c:f>Sheet1!$D$2:$D$6</c:f>
              <c:numCache>
                <c:formatCode>General</c:formatCode>
                <c:ptCount val="5"/>
                <c:pt idx="0">
                  <c:v>7</c:v>
                </c:pt>
                <c:pt idx="1">
                  <c:v>3</c:v>
                </c:pt>
                <c:pt idx="2">
                  <c:v>4</c:v>
                </c:pt>
                <c:pt idx="3">
                  <c:v>2</c:v>
                </c:pt>
                <c:pt idx="4">
                  <c:v>16</c:v>
                </c:pt>
              </c:numCache>
            </c:numRef>
          </c:val>
          <c:extLst xmlns:c16r2="http://schemas.microsoft.com/office/drawing/2015/06/chart">
            <c:ext xmlns:c16="http://schemas.microsoft.com/office/drawing/2014/chart" uri="{C3380CC4-5D6E-409C-BE32-E72D297353CC}">
              <c16:uniqueId val="{00000002-7994-3E4B-AFC9-C7C0D0CA61E7}"/>
            </c:ext>
          </c:extLst>
        </c:ser>
        <c:ser>
          <c:idx val="3"/>
          <c:order val="3"/>
          <c:tx>
            <c:strRef>
              <c:f>Sheet1!$E$1</c:f>
              <c:strCache>
                <c:ptCount val="1"/>
                <c:pt idx="0">
                  <c:v>PhD 2018</c:v>
                </c:pt>
              </c:strCache>
            </c:strRef>
          </c:tx>
          <c:spPr>
            <a:solidFill>
              <a:schemeClr val="accent2">
                <a:lumMod val="60000"/>
              </a:schemeClr>
            </a:solidFill>
            <a:ln>
              <a:noFill/>
            </a:ln>
            <a:effectLst/>
          </c:spPr>
          <c:invertIfNegative val="0"/>
          <c:cat>
            <c:strRef>
              <c:f>Sheet1!$A$2:$A$6</c:f>
              <c:strCache>
                <c:ptCount val="5"/>
                <c:pt idx="0">
                  <c:v>BIOTECHNOLOGY</c:v>
                </c:pt>
                <c:pt idx="1">
                  <c:v>FOOD TECHNOLOGY</c:v>
                </c:pt>
                <c:pt idx="2">
                  <c:v>CHEMISTRY</c:v>
                </c:pt>
                <c:pt idx="3">
                  <c:v>FOOD AND NUTRITION</c:v>
                </c:pt>
                <c:pt idx="4">
                  <c:v>TOTAL</c:v>
                </c:pt>
              </c:strCache>
            </c:strRef>
          </c:cat>
          <c:val>
            <c:numRef>
              <c:f>Sheet1!$E$2:$E$6</c:f>
              <c:numCache>
                <c:formatCode>General</c:formatCode>
                <c:ptCount val="5"/>
                <c:pt idx="0">
                  <c:v>3</c:v>
                </c:pt>
                <c:pt idx="1">
                  <c:v>2</c:v>
                </c:pt>
                <c:pt idx="2">
                  <c:v>5</c:v>
                </c:pt>
                <c:pt idx="3">
                  <c:v>0</c:v>
                </c:pt>
                <c:pt idx="4">
                  <c:v>10</c:v>
                </c:pt>
              </c:numCache>
            </c:numRef>
          </c:val>
          <c:extLst xmlns:c16r2="http://schemas.microsoft.com/office/drawing/2015/06/chart">
            <c:ext xmlns:c16="http://schemas.microsoft.com/office/drawing/2014/chart" uri="{C3380CC4-5D6E-409C-BE32-E72D297353CC}">
              <c16:uniqueId val="{00000003-7994-3E4B-AFC9-C7C0D0CA61E7}"/>
            </c:ext>
          </c:extLst>
        </c:ser>
        <c:ser>
          <c:idx val="4"/>
          <c:order val="4"/>
          <c:tx>
            <c:strRef>
              <c:f>Sheet1!$F$1</c:f>
              <c:strCache>
                <c:ptCount val="1"/>
                <c:pt idx="0">
                  <c:v>MASTERS 2019</c:v>
                </c:pt>
              </c:strCache>
            </c:strRef>
          </c:tx>
          <c:spPr>
            <a:solidFill>
              <a:schemeClr val="accent4">
                <a:lumMod val="60000"/>
              </a:schemeClr>
            </a:solidFill>
            <a:ln>
              <a:noFill/>
            </a:ln>
            <a:effectLst/>
          </c:spPr>
          <c:invertIfNegative val="0"/>
          <c:cat>
            <c:strRef>
              <c:f>Sheet1!$A$2:$A$6</c:f>
              <c:strCache>
                <c:ptCount val="5"/>
                <c:pt idx="0">
                  <c:v>BIOTECHNOLOGY</c:v>
                </c:pt>
                <c:pt idx="1">
                  <c:v>FOOD TECHNOLOGY</c:v>
                </c:pt>
                <c:pt idx="2">
                  <c:v>CHEMISTRY</c:v>
                </c:pt>
                <c:pt idx="3">
                  <c:v>FOOD AND NUTRITION</c:v>
                </c:pt>
                <c:pt idx="4">
                  <c:v>TOTAL</c:v>
                </c:pt>
              </c:strCache>
            </c:strRef>
          </c:cat>
          <c:val>
            <c:numRef>
              <c:f>Sheet1!$F$2:$F$6</c:f>
              <c:numCache>
                <c:formatCode>General</c:formatCode>
                <c:ptCount val="5"/>
                <c:pt idx="0">
                  <c:v>2</c:v>
                </c:pt>
                <c:pt idx="2">
                  <c:v>5</c:v>
                </c:pt>
                <c:pt idx="3">
                  <c:v>1</c:v>
                </c:pt>
                <c:pt idx="4">
                  <c:v>8</c:v>
                </c:pt>
              </c:numCache>
            </c:numRef>
          </c:val>
          <c:extLst xmlns:c16r2="http://schemas.microsoft.com/office/drawing/2015/06/chart">
            <c:ext xmlns:c16="http://schemas.microsoft.com/office/drawing/2014/chart" uri="{C3380CC4-5D6E-409C-BE32-E72D297353CC}">
              <c16:uniqueId val="{00000004-7994-3E4B-AFC9-C7C0D0CA61E7}"/>
            </c:ext>
          </c:extLst>
        </c:ser>
        <c:ser>
          <c:idx val="5"/>
          <c:order val="5"/>
          <c:tx>
            <c:strRef>
              <c:f>Sheet1!$G$1</c:f>
              <c:strCache>
                <c:ptCount val="1"/>
                <c:pt idx="0">
                  <c:v>PhD 2019</c:v>
                </c:pt>
              </c:strCache>
            </c:strRef>
          </c:tx>
          <c:spPr>
            <a:solidFill>
              <a:schemeClr val="accent6">
                <a:lumMod val="60000"/>
              </a:schemeClr>
            </a:solidFill>
            <a:ln>
              <a:noFill/>
            </a:ln>
            <a:effectLst/>
          </c:spPr>
          <c:invertIfNegative val="0"/>
          <c:cat>
            <c:strRef>
              <c:f>Sheet1!$A$2:$A$6</c:f>
              <c:strCache>
                <c:ptCount val="5"/>
                <c:pt idx="0">
                  <c:v>BIOTECHNOLOGY</c:v>
                </c:pt>
                <c:pt idx="1">
                  <c:v>FOOD TECHNOLOGY</c:v>
                </c:pt>
                <c:pt idx="2">
                  <c:v>CHEMISTRY</c:v>
                </c:pt>
                <c:pt idx="3">
                  <c:v>FOOD AND NUTRITION</c:v>
                </c:pt>
                <c:pt idx="4">
                  <c:v>TOTAL</c:v>
                </c:pt>
              </c:strCache>
            </c:strRef>
          </c:cat>
          <c:val>
            <c:numRef>
              <c:f>Sheet1!$G$2:$G$6</c:f>
              <c:numCache>
                <c:formatCode>General</c:formatCode>
                <c:ptCount val="5"/>
                <c:pt idx="0">
                  <c:v>3</c:v>
                </c:pt>
                <c:pt idx="2">
                  <c:v>2</c:v>
                </c:pt>
                <c:pt idx="4">
                  <c:v>5</c:v>
                </c:pt>
              </c:numCache>
            </c:numRef>
          </c:val>
          <c:extLst xmlns:c16r2="http://schemas.microsoft.com/office/drawing/2015/06/chart">
            <c:ext xmlns:c16="http://schemas.microsoft.com/office/drawing/2014/chart" uri="{C3380CC4-5D6E-409C-BE32-E72D297353CC}">
              <c16:uniqueId val="{00000005-7994-3E4B-AFC9-C7C0D0CA61E7}"/>
            </c:ext>
          </c:extLst>
        </c:ser>
        <c:ser>
          <c:idx val="6"/>
          <c:order val="6"/>
          <c:tx>
            <c:strRef>
              <c:f>Sheet1!$H$1</c:f>
              <c:strCache>
                <c:ptCount val="1"/>
                <c:pt idx="0">
                  <c:v>MASTERS 2020</c:v>
                </c:pt>
              </c:strCache>
            </c:strRef>
          </c:tx>
          <c:spPr>
            <a:solidFill>
              <a:schemeClr val="accent2">
                <a:lumMod val="80000"/>
                <a:lumOff val="20000"/>
              </a:schemeClr>
            </a:solidFill>
            <a:ln>
              <a:noFill/>
            </a:ln>
            <a:effectLst/>
          </c:spPr>
          <c:invertIfNegative val="0"/>
          <c:cat>
            <c:strRef>
              <c:f>Sheet1!$A$2:$A$6</c:f>
              <c:strCache>
                <c:ptCount val="5"/>
                <c:pt idx="0">
                  <c:v>BIOTECHNOLOGY</c:v>
                </c:pt>
                <c:pt idx="1">
                  <c:v>FOOD TECHNOLOGY</c:v>
                </c:pt>
                <c:pt idx="2">
                  <c:v>CHEMISTRY</c:v>
                </c:pt>
                <c:pt idx="3">
                  <c:v>FOOD AND NUTRITION</c:v>
                </c:pt>
                <c:pt idx="4">
                  <c:v>TOTAL</c:v>
                </c:pt>
              </c:strCache>
            </c:strRef>
          </c:cat>
          <c:val>
            <c:numRef>
              <c:f>Sheet1!$H$2:$H$6</c:f>
              <c:numCache>
                <c:formatCode>General</c:formatCode>
                <c:ptCount val="5"/>
                <c:pt idx="0">
                  <c:v>8</c:v>
                </c:pt>
                <c:pt idx="1">
                  <c:v>6</c:v>
                </c:pt>
                <c:pt idx="2">
                  <c:v>8</c:v>
                </c:pt>
                <c:pt idx="3">
                  <c:v>2</c:v>
                </c:pt>
                <c:pt idx="4">
                  <c:v>24</c:v>
                </c:pt>
              </c:numCache>
            </c:numRef>
          </c:val>
          <c:extLst xmlns:c16r2="http://schemas.microsoft.com/office/drawing/2015/06/chart">
            <c:ext xmlns:c16="http://schemas.microsoft.com/office/drawing/2014/chart" uri="{C3380CC4-5D6E-409C-BE32-E72D297353CC}">
              <c16:uniqueId val="{00000006-7994-3E4B-AFC9-C7C0D0CA61E7}"/>
            </c:ext>
          </c:extLst>
        </c:ser>
        <c:ser>
          <c:idx val="7"/>
          <c:order val="7"/>
          <c:tx>
            <c:strRef>
              <c:f>Sheet1!$I$1</c:f>
              <c:strCache>
                <c:ptCount val="1"/>
                <c:pt idx="0">
                  <c:v>PhD 2020</c:v>
                </c:pt>
              </c:strCache>
            </c:strRef>
          </c:tx>
          <c:spPr>
            <a:solidFill>
              <a:schemeClr val="accent4">
                <a:lumMod val="80000"/>
                <a:lumOff val="20000"/>
              </a:schemeClr>
            </a:solidFill>
            <a:ln>
              <a:noFill/>
            </a:ln>
            <a:effectLst/>
          </c:spPr>
          <c:invertIfNegative val="0"/>
          <c:cat>
            <c:strRef>
              <c:f>Sheet1!$A$2:$A$6</c:f>
              <c:strCache>
                <c:ptCount val="5"/>
                <c:pt idx="0">
                  <c:v>BIOTECHNOLOGY</c:v>
                </c:pt>
                <c:pt idx="1">
                  <c:v>FOOD TECHNOLOGY</c:v>
                </c:pt>
                <c:pt idx="2">
                  <c:v>CHEMISTRY</c:v>
                </c:pt>
                <c:pt idx="3">
                  <c:v>FOOD AND NUTRITION</c:v>
                </c:pt>
                <c:pt idx="4">
                  <c:v>TOTAL</c:v>
                </c:pt>
              </c:strCache>
            </c:strRef>
          </c:cat>
          <c:val>
            <c:numRef>
              <c:f>Sheet1!$I$2:$I$6</c:f>
              <c:numCache>
                <c:formatCode>General</c:formatCode>
                <c:ptCount val="5"/>
                <c:pt idx="0">
                  <c:v>3</c:v>
                </c:pt>
                <c:pt idx="1">
                  <c:v>0</c:v>
                </c:pt>
                <c:pt idx="2">
                  <c:v>0</c:v>
                </c:pt>
                <c:pt idx="3">
                  <c:v>1</c:v>
                </c:pt>
                <c:pt idx="4">
                  <c:v>4</c:v>
                </c:pt>
              </c:numCache>
            </c:numRef>
          </c:val>
          <c:extLst xmlns:c16r2="http://schemas.microsoft.com/office/drawing/2015/06/chart">
            <c:ext xmlns:c16="http://schemas.microsoft.com/office/drawing/2014/chart" uri="{C3380CC4-5D6E-409C-BE32-E72D297353CC}">
              <c16:uniqueId val="{00000007-7994-3E4B-AFC9-C7C0D0CA61E7}"/>
            </c:ext>
          </c:extLst>
        </c:ser>
        <c:ser>
          <c:idx val="8"/>
          <c:order val="8"/>
          <c:tx>
            <c:strRef>
              <c:f>Sheet1!$N$1</c:f>
              <c:strCache>
                <c:ptCount val="1"/>
                <c:pt idx="0">
                  <c:v>TOTAL</c:v>
                </c:pt>
              </c:strCache>
            </c:strRef>
          </c:tx>
          <c:spPr>
            <a:solidFill>
              <a:schemeClr val="accent6">
                <a:lumMod val="80000"/>
                <a:lumOff val="20000"/>
              </a:schemeClr>
            </a:solidFill>
            <a:ln>
              <a:noFill/>
            </a:ln>
            <a:effectLst/>
          </c:spPr>
          <c:invertIfNegative val="0"/>
          <c:cat>
            <c:strRef>
              <c:f>Sheet1!$A$2:$A$6</c:f>
              <c:strCache>
                <c:ptCount val="5"/>
                <c:pt idx="0">
                  <c:v>BIOTECHNOLOGY</c:v>
                </c:pt>
                <c:pt idx="1">
                  <c:v>FOOD TECHNOLOGY</c:v>
                </c:pt>
                <c:pt idx="2">
                  <c:v>CHEMISTRY</c:v>
                </c:pt>
                <c:pt idx="3">
                  <c:v>FOOD AND NUTRITION</c:v>
                </c:pt>
                <c:pt idx="4">
                  <c:v>TOTAL</c:v>
                </c:pt>
              </c:strCache>
            </c:strRef>
          </c:cat>
          <c:val>
            <c:numRef>
              <c:f>Sheet1!$N$2:$N$6</c:f>
              <c:numCache>
                <c:formatCode>General</c:formatCode>
                <c:ptCount val="5"/>
                <c:pt idx="0">
                  <c:v>48</c:v>
                </c:pt>
                <c:pt idx="1">
                  <c:v>25</c:v>
                </c:pt>
                <c:pt idx="2">
                  <c:v>46</c:v>
                </c:pt>
                <c:pt idx="3">
                  <c:v>18</c:v>
                </c:pt>
                <c:pt idx="4">
                  <c:v>137</c:v>
                </c:pt>
              </c:numCache>
            </c:numRef>
          </c:val>
          <c:extLst xmlns:c16r2="http://schemas.microsoft.com/office/drawing/2015/06/chart">
            <c:ext xmlns:c16="http://schemas.microsoft.com/office/drawing/2014/chart" uri="{C3380CC4-5D6E-409C-BE32-E72D297353CC}">
              <c16:uniqueId val="{00000008-7994-3E4B-AFC9-C7C0D0CA61E7}"/>
            </c:ext>
          </c:extLst>
        </c:ser>
        <c:dLbls>
          <c:showLegendKey val="0"/>
          <c:showVal val="0"/>
          <c:showCatName val="0"/>
          <c:showSerName val="0"/>
          <c:showPercent val="0"/>
          <c:showBubbleSize val="0"/>
        </c:dLbls>
        <c:gapWidth val="219"/>
        <c:overlap val="-27"/>
        <c:axId val="513500960"/>
        <c:axId val="513501352"/>
      </c:barChart>
      <c:catAx>
        <c:axId val="51350096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3501352"/>
        <c:crosses val="autoZero"/>
        <c:auto val="1"/>
        <c:lblAlgn val="ctr"/>
        <c:lblOffset val="100"/>
        <c:noMultiLvlLbl val="0"/>
      </c:catAx>
      <c:valAx>
        <c:axId val="51350135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3500960"/>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2017</c:v>
                </c:pt>
              </c:strCache>
            </c:strRef>
          </c:tx>
          <c:spPr>
            <a:solidFill>
              <a:schemeClr val="accent1"/>
            </a:solidFill>
            <a:ln>
              <a:noFill/>
            </a:ln>
            <a:effectLst/>
          </c:spPr>
          <c:invertIfNegative val="0"/>
          <c:cat>
            <c:strRef>
              <c:f>Sheet1!$A$2:$A$4</c:f>
              <c:strCache>
                <c:ptCount val="3"/>
                <c:pt idx="0">
                  <c:v>Local</c:v>
                </c:pt>
                <c:pt idx="1">
                  <c:v>International</c:v>
                </c:pt>
                <c:pt idx="2">
                  <c:v>Total</c:v>
                </c:pt>
              </c:strCache>
            </c:strRef>
          </c:cat>
          <c:val>
            <c:numRef>
              <c:f>Sheet1!$B$2:$B$4</c:f>
              <c:numCache>
                <c:formatCode>General</c:formatCode>
                <c:ptCount val="3"/>
                <c:pt idx="0">
                  <c:v>4</c:v>
                </c:pt>
                <c:pt idx="1">
                  <c:v>12</c:v>
                </c:pt>
                <c:pt idx="2">
                  <c:v>16</c:v>
                </c:pt>
              </c:numCache>
            </c:numRef>
          </c:val>
          <c:extLst xmlns:c16r2="http://schemas.microsoft.com/office/drawing/2015/06/chart">
            <c:ext xmlns:c16="http://schemas.microsoft.com/office/drawing/2014/chart" uri="{C3380CC4-5D6E-409C-BE32-E72D297353CC}">
              <c16:uniqueId val="{00000000-CC69-4381-8E7C-422F53390AE0}"/>
            </c:ext>
          </c:extLst>
        </c:ser>
        <c:ser>
          <c:idx val="1"/>
          <c:order val="1"/>
          <c:tx>
            <c:strRef>
              <c:f>Sheet1!$C$1</c:f>
              <c:strCache>
                <c:ptCount val="1"/>
                <c:pt idx="0">
                  <c:v>2018</c:v>
                </c:pt>
              </c:strCache>
            </c:strRef>
          </c:tx>
          <c:spPr>
            <a:solidFill>
              <a:schemeClr val="accent2"/>
            </a:solidFill>
            <a:ln>
              <a:noFill/>
            </a:ln>
            <a:effectLst/>
          </c:spPr>
          <c:invertIfNegative val="0"/>
          <c:cat>
            <c:strRef>
              <c:f>Sheet1!$A$2:$A$4</c:f>
              <c:strCache>
                <c:ptCount val="3"/>
                <c:pt idx="0">
                  <c:v>Local</c:v>
                </c:pt>
                <c:pt idx="1">
                  <c:v>International</c:v>
                </c:pt>
                <c:pt idx="2">
                  <c:v>Total</c:v>
                </c:pt>
              </c:strCache>
            </c:strRef>
          </c:cat>
          <c:val>
            <c:numRef>
              <c:f>Sheet1!$C$2:$C$4</c:f>
              <c:numCache>
                <c:formatCode>General</c:formatCode>
                <c:ptCount val="3"/>
                <c:pt idx="0">
                  <c:v>7</c:v>
                </c:pt>
                <c:pt idx="1">
                  <c:v>14</c:v>
                </c:pt>
                <c:pt idx="2">
                  <c:v>21</c:v>
                </c:pt>
              </c:numCache>
            </c:numRef>
          </c:val>
          <c:extLst xmlns:c16r2="http://schemas.microsoft.com/office/drawing/2015/06/chart">
            <c:ext xmlns:c16="http://schemas.microsoft.com/office/drawing/2014/chart" uri="{C3380CC4-5D6E-409C-BE32-E72D297353CC}">
              <c16:uniqueId val="{00000001-CC69-4381-8E7C-422F53390AE0}"/>
            </c:ext>
          </c:extLst>
        </c:ser>
        <c:ser>
          <c:idx val="2"/>
          <c:order val="2"/>
          <c:tx>
            <c:strRef>
              <c:f>Sheet1!$D$1</c:f>
              <c:strCache>
                <c:ptCount val="1"/>
                <c:pt idx="0">
                  <c:v>2019</c:v>
                </c:pt>
              </c:strCache>
            </c:strRef>
          </c:tx>
          <c:spPr>
            <a:solidFill>
              <a:schemeClr val="accent3"/>
            </a:solidFill>
            <a:ln>
              <a:noFill/>
            </a:ln>
            <a:effectLst/>
          </c:spPr>
          <c:invertIfNegative val="0"/>
          <c:cat>
            <c:strRef>
              <c:f>Sheet1!$A$2:$A$4</c:f>
              <c:strCache>
                <c:ptCount val="3"/>
                <c:pt idx="0">
                  <c:v>Local</c:v>
                </c:pt>
                <c:pt idx="1">
                  <c:v>International</c:v>
                </c:pt>
                <c:pt idx="2">
                  <c:v>Total</c:v>
                </c:pt>
              </c:strCache>
            </c:strRef>
          </c:cat>
          <c:val>
            <c:numRef>
              <c:f>Sheet1!$D$2:$D$4</c:f>
              <c:numCache>
                <c:formatCode>General</c:formatCode>
                <c:ptCount val="3"/>
                <c:pt idx="0">
                  <c:v>46</c:v>
                </c:pt>
                <c:pt idx="1">
                  <c:v>65</c:v>
                </c:pt>
                <c:pt idx="2">
                  <c:v>111</c:v>
                </c:pt>
              </c:numCache>
            </c:numRef>
          </c:val>
          <c:extLst xmlns:c16r2="http://schemas.microsoft.com/office/drawing/2015/06/chart">
            <c:ext xmlns:c16="http://schemas.microsoft.com/office/drawing/2014/chart" uri="{C3380CC4-5D6E-409C-BE32-E72D297353CC}">
              <c16:uniqueId val="{00000001-5462-49F4-BA63-270D05E46812}"/>
            </c:ext>
          </c:extLst>
        </c:ser>
        <c:ser>
          <c:idx val="3"/>
          <c:order val="3"/>
          <c:tx>
            <c:strRef>
              <c:f>Sheet1!$E$1</c:f>
              <c:strCache>
                <c:ptCount val="1"/>
                <c:pt idx="0">
                  <c:v>2020</c:v>
                </c:pt>
              </c:strCache>
            </c:strRef>
          </c:tx>
          <c:spPr>
            <a:solidFill>
              <a:schemeClr val="accent4"/>
            </a:solidFill>
            <a:ln>
              <a:noFill/>
            </a:ln>
            <a:effectLst/>
          </c:spPr>
          <c:invertIfNegative val="0"/>
          <c:cat>
            <c:strRef>
              <c:f>Sheet1!$A$2:$A$4</c:f>
              <c:strCache>
                <c:ptCount val="3"/>
                <c:pt idx="0">
                  <c:v>Local</c:v>
                </c:pt>
                <c:pt idx="1">
                  <c:v>International</c:v>
                </c:pt>
                <c:pt idx="2">
                  <c:v>Total</c:v>
                </c:pt>
              </c:strCache>
            </c:strRef>
          </c:cat>
          <c:val>
            <c:numRef>
              <c:f>Sheet1!$E$2:$E$4</c:f>
              <c:numCache>
                <c:formatCode>General</c:formatCode>
                <c:ptCount val="3"/>
                <c:pt idx="0">
                  <c:v>112</c:v>
                </c:pt>
                <c:pt idx="1">
                  <c:v>124</c:v>
                </c:pt>
                <c:pt idx="2">
                  <c:v>236</c:v>
                </c:pt>
              </c:numCache>
            </c:numRef>
          </c:val>
          <c:extLst xmlns:c16r2="http://schemas.microsoft.com/office/drawing/2015/06/chart">
            <c:ext xmlns:c16="http://schemas.microsoft.com/office/drawing/2014/chart" uri="{C3380CC4-5D6E-409C-BE32-E72D297353CC}">
              <c16:uniqueId val="{00000002-5462-49F4-BA63-270D05E46812}"/>
            </c:ext>
          </c:extLst>
        </c:ser>
        <c:ser>
          <c:idx val="4"/>
          <c:order val="4"/>
          <c:tx>
            <c:strRef>
              <c:f>Sheet1!$F$1</c:f>
              <c:strCache>
                <c:ptCount val="1"/>
                <c:pt idx="0">
                  <c:v>2021</c:v>
                </c:pt>
              </c:strCache>
            </c:strRef>
          </c:tx>
          <c:spPr>
            <a:solidFill>
              <a:schemeClr val="accent5"/>
            </a:solidFill>
            <a:ln>
              <a:noFill/>
            </a:ln>
            <a:effectLst/>
          </c:spPr>
          <c:invertIfNegative val="0"/>
          <c:cat>
            <c:strRef>
              <c:f>Sheet1!$A$2:$A$4</c:f>
              <c:strCache>
                <c:ptCount val="3"/>
                <c:pt idx="0">
                  <c:v>Local</c:v>
                </c:pt>
                <c:pt idx="1">
                  <c:v>International</c:v>
                </c:pt>
                <c:pt idx="2">
                  <c:v>Total</c:v>
                </c:pt>
              </c:strCache>
            </c:strRef>
          </c:cat>
          <c:val>
            <c:numRef>
              <c:f>Sheet1!$F$2:$F$4</c:f>
              <c:numCache>
                <c:formatCode>General</c:formatCode>
                <c:ptCount val="3"/>
                <c:pt idx="0">
                  <c:v>64</c:v>
                </c:pt>
                <c:pt idx="1">
                  <c:v>33</c:v>
                </c:pt>
                <c:pt idx="2">
                  <c:v>97</c:v>
                </c:pt>
              </c:numCache>
            </c:numRef>
          </c:val>
          <c:extLst xmlns:c16r2="http://schemas.microsoft.com/office/drawing/2015/06/chart">
            <c:ext xmlns:c16="http://schemas.microsoft.com/office/drawing/2014/chart" uri="{C3380CC4-5D6E-409C-BE32-E72D297353CC}">
              <c16:uniqueId val="{00000000-849F-964F-A3A4-4A491CBFAD47}"/>
            </c:ext>
          </c:extLst>
        </c:ser>
        <c:dLbls>
          <c:showLegendKey val="0"/>
          <c:showVal val="0"/>
          <c:showCatName val="0"/>
          <c:showSerName val="0"/>
          <c:showPercent val="0"/>
          <c:showBubbleSize val="0"/>
        </c:dLbls>
        <c:gapWidth val="219"/>
        <c:overlap val="-27"/>
        <c:axId val="201703776"/>
        <c:axId val="201705736"/>
      </c:barChart>
      <c:catAx>
        <c:axId val="201703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705736"/>
        <c:crosses val="autoZero"/>
        <c:auto val="1"/>
        <c:lblAlgn val="ctr"/>
        <c:lblOffset val="100"/>
        <c:noMultiLvlLbl val="0"/>
      </c:catAx>
      <c:valAx>
        <c:axId val="20170573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20170377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r>
              <a:rPr lang="en-ZA" sz="1200" b="1"/>
              <a:t>FAS Composite LEQ scores 2020 to 2022</a:t>
            </a:r>
          </a:p>
        </c:rich>
      </c:tx>
      <c:overlay val="0"/>
      <c:spPr>
        <a:noFill/>
        <a:ln>
          <a:noFill/>
        </a:ln>
        <a:effectLst/>
      </c:spPr>
      <c:txPr>
        <a:bodyPr rot="0" spcFirstLastPara="1" vertOverflow="ellipsis" vert="horz" wrap="square" anchor="ctr" anchorCtr="1"/>
        <a:lstStyle/>
        <a:p>
          <a:pPr>
            <a:defRPr sz="12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'LEQ data'!$B$2</c:f>
              <c:strCache>
                <c:ptCount val="1"/>
                <c:pt idx="0">
                  <c:v>2020 (1603)</c:v>
                </c:pt>
              </c:strCache>
            </c:strRef>
          </c:tx>
          <c:spPr>
            <a:solidFill>
              <a:schemeClr val="accent1"/>
            </a:solidFill>
            <a:ln>
              <a:noFill/>
            </a:ln>
            <a:effectLst/>
          </c:spPr>
          <c:invertIfNegative val="0"/>
          <c:cat>
            <c:strRef>
              <c:f>'LEQ data'!$A$3:$A$27</c:f>
              <c:strCache>
                <c:ptCount val="25"/>
                <c:pt idx="0">
                  <c:v>Is prepared for the learning period (lecture)</c:v>
                </c:pt>
                <c:pt idx="1">
                  <c:v>Keeps to the time allocated for the learning period</c:v>
                </c:pt>
                <c:pt idx="2">
                  <c:v>Explains how the sections of the subject are linked together</c:v>
                </c:pt>
                <c:pt idx="3">
                  <c:v>Communicates clearly</c:v>
                </c:pt>
                <c:pt idx="4">
                  <c:v>Communicates audibly so that I can hear all that is said by the lecturer</c:v>
                </c:pt>
                <c:pt idx="5">
                  <c:v>Uses several methods of teaching to help me learn</c:v>
                </c:pt>
                <c:pt idx="6">
                  <c:v>Explains the relevance of this subject to the work environment</c:v>
                </c:pt>
                <c:pt idx="7">
                  <c:v>Makes me want to learn more about the subject</c:v>
                </c:pt>
                <c:pt idx="8">
                  <c:v>Uses a style of questioning that encourages me to respond</c:v>
                </c:pt>
                <c:pt idx="9">
                  <c:v>Gives students the opportunity to ask question</c:v>
                </c:pt>
                <c:pt idx="10">
                  <c:v>Uses students' questions and answers to help everyone learn</c:v>
                </c:pt>
                <c:pt idx="11">
                  <c:v>Shows me how to improve the way I learn</c:v>
                </c:pt>
                <c:pt idx="12">
                  <c:v>Uses visual aids to help me learn</c:v>
                </c:pt>
                <c:pt idx="13">
                  <c:v>Is approachable</c:v>
                </c:pt>
                <c:pt idx="14">
                  <c:v>Is enthusiastic about this subject area</c:v>
                </c:pt>
                <c:pt idx="15">
                  <c:v>Gives me the opportunity to work as a member of a group or pair</c:v>
                </c:pt>
                <c:pt idx="16">
                  <c:v>Is available in consultation times outside of lecture times</c:v>
                </c:pt>
                <c:pt idx="17">
                  <c:v>Tells me where to get help, for example, at student counselling</c:v>
                </c:pt>
                <c:pt idx="18">
                  <c:v>Provides clear guidelines for assessments</c:v>
                </c:pt>
                <c:pt idx="19">
                  <c:v>Provides an assessment plan with due dates</c:v>
                </c:pt>
                <c:pt idx="20">
                  <c:v>Uses several methods of assessments</c:v>
                </c:pt>
                <c:pt idx="21">
                  <c:v>Provides feedback within 10 working days or as set out in the learner guide</c:v>
                </c:pt>
                <c:pt idx="22">
                  <c:v>Provides useful feedback to help me learn</c:v>
                </c:pt>
                <c:pt idx="23">
                  <c:v>Provides learning materials that help me to learn</c:v>
                </c:pt>
                <c:pt idx="24">
                  <c:v>Provides useful sources of information for reference</c:v>
                </c:pt>
              </c:strCache>
            </c:strRef>
          </c:cat>
          <c:val>
            <c:numRef>
              <c:f>'LEQ data'!$B$3:$B$27</c:f>
              <c:numCache>
                <c:formatCode>0.0</c:formatCode>
                <c:ptCount val="25"/>
                <c:pt idx="0">
                  <c:v>1.4</c:v>
                </c:pt>
                <c:pt idx="1">
                  <c:v>1.6</c:v>
                </c:pt>
                <c:pt idx="2">
                  <c:v>1.7</c:v>
                </c:pt>
                <c:pt idx="3">
                  <c:v>1.7</c:v>
                </c:pt>
                <c:pt idx="4">
                  <c:v>1.8</c:v>
                </c:pt>
                <c:pt idx="5">
                  <c:v>2</c:v>
                </c:pt>
                <c:pt idx="6">
                  <c:v>1.9</c:v>
                </c:pt>
                <c:pt idx="7">
                  <c:v>2</c:v>
                </c:pt>
                <c:pt idx="8">
                  <c:v>2</c:v>
                </c:pt>
                <c:pt idx="9">
                  <c:v>1.5</c:v>
                </c:pt>
                <c:pt idx="10">
                  <c:v>1.7</c:v>
                </c:pt>
                <c:pt idx="11">
                  <c:v>2.2000000000000002</c:v>
                </c:pt>
                <c:pt idx="12">
                  <c:v>2.1</c:v>
                </c:pt>
                <c:pt idx="13">
                  <c:v>1.6</c:v>
                </c:pt>
                <c:pt idx="14">
                  <c:v>1.6</c:v>
                </c:pt>
                <c:pt idx="15">
                  <c:v>2</c:v>
                </c:pt>
                <c:pt idx="16">
                  <c:v>2</c:v>
                </c:pt>
                <c:pt idx="17">
                  <c:v>2.1</c:v>
                </c:pt>
                <c:pt idx="18">
                  <c:v>1.8</c:v>
                </c:pt>
                <c:pt idx="19">
                  <c:v>1.7</c:v>
                </c:pt>
                <c:pt idx="20">
                  <c:v>2</c:v>
                </c:pt>
                <c:pt idx="21">
                  <c:v>2</c:v>
                </c:pt>
                <c:pt idx="22">
                  <c:v>2</c:v>
                </c:pt>
                <c:pt idx="23">
                  <c:v>1.8</c:v>
                </c:pt>
                <c:pt idx="24">
                  <c:v>1.9</c:v>
                </c:pt>
              </c:numCache>
            </c:numRef>
          </c:val>
          <c:extLst xmlns:c16r2="http://schemas.microsoft.com/office/drawing/2015/06/chart">
            <c:ext xmlns:c16="http://schemas.microsoft.com/office/drawing/2014/chart" uri="{C3380CC4-5D6E-409C-BE32-E72D297353CC}">
              <c16:uniqueId val="{00000000-5069-4947-B85E-15700B6AD2C3}"/>
            </c:ext>
          </c:extLst>
        </c:ser>
        <c:ser>
          <c:idx val="1"/>
          <c:order val="1"/>
          <c:tx>
            <c:strRef>
              <c:f>'LEQ data'!$C$2</c:f>
              <c:strCache>
                <c:ptCount val="1"/>
                <c:pt idx="0">
                  <c:v>2021 (882)</c:v>
                </c:pt>
              </c:strCache>
            </c:strRef>
          </c:tx>
          <c:spPr>
            <a:solidFill>
              <a:schemeClr val="accent2"/>
            </a:solidFill>
            <a:ln>
              <a:noFill/>
            </a:ln>
            <a:effectLst/>
          </c:spPr>
          <c:invertIfNegative val="0"/>
          <c:cat>
            <c:strRef>
              <c:f>'LEQ data'!$A$3:$A$27</c:f>
              <c:strCache>
                <c:ptCount val="25"/>
                <c:pt idx="0">
                  <c:v>Is prepared for the learning period (lecture)</c:v>
                </c:pt>
                <c:pt idx="1">
                  <c:v>Keeps to the time allocated for the learning period</c:v>
                </c:pt>
                <c:pt idx="2">
                  <c:v>Explains how the sections of the subject are linked together</c:v>
                </c:pt>
                <c:pt idx="3">
                  <c:v>Communicates clearly</c:v>
                </c:pt>
                <c:pt idx="4">
                  <c:v>Communicates audibly so that I can hear all that is said by the lecturer</c:v>
                </c:pt>
                <c:pt idx="5">
                  <c:v>Uses several methods of teaching to help me learn</c:v>
                </c:pt>
                <c:pt idx="6">
                  <c:v>Explains the relevance of this subject to the work environment</c:v>
                </c:pt>
                <c:pt idx="7">
                  <c:v>Makes me want to learn more about the subject</c:v>
                </c:pt>
                <c:pt idx="8">
                  <c:v>Uses a style of questioning that encourages me to respond</c:v>
                </c:pt>
                <c:pt idx="9">
                  <c:v>Gives students the opportunity to ask question</c:v>
                </c:pt>
                <c:pt idx="10">
                  <c:v>Uses students' questions and answers to help everyone learn</c:v>
                </c:pt>
                <c:pt idx="11">
                  <c:v>Shows me how to improve the way I learn</c:v>
                </c:pt>
                <c:pt idx="12">
                  <c:v>Uses visual aids to help me learn</c:v>
                </c:pt>
                <c:pt idx="13">
                  <c:v>Is approachable</c:v>
                </c:pt>
                <c:pt idx="14">
                  <c:v>Is enthusiastic about this subject area</c:v>
                </c:pt>
                <c:pt idx="15">
                  <c:v>Gives me the opportunity to work as a member of a group or pair</c:v>
                </c:pt>
                <c:pt idx="16">
                  <c:v>Is available in consultation times outside of lecture times</c:v>
                </c:pt>
                <c:pt idx="17">
                  <c:v>Tells me where to get help, for example, at student counselling</c:v>
                </c:pt>
                <c:pt idx="18">
                  <c:v>Provides clear guidelines for assessments</c:v>
                </c:pt>
                <c:pt idx="19">
                  <c:v>Provides an assessment plan with due dates</c:v>
                </c:pt>
                <c:pt idx="20">
                  <c:v>Uses several methods of assessments</c:v>
                </c:pt>
                <c:pt idx="21">
                  <c:v>Provides feedback within 10 working days or as set out in the learner guide</c:v>
                </c:pt>
                <c:pt idx="22">
                  <c:v>Provides useful feedback to help me learn</c:v>
                </c:pt>
                <c:pt idx="23">
                  <c:v>Provides learning materials that help me to learn</c:v>
                </c:pt>
                <c:pt idx="24">
                  <c:v>Provides useful sources of information for reference</c:v>
                </c:pt>
              </c:strCache>
            </c:strRef>
          </c:cat>
          <c:val>
            <c:numRef>
              <c:f>'LEQ data'!$C$3:$C$27</c:f>
              <c:numCache>
                <c:formatCode>General</c:formatCode>
                <c:ptCount val="25"/>
                <c:pt idx="0" formatCode="0.0">
                  <c:v>1.6</c:v>
                </c:pt>
                <c:pt idx="1">
                  <c:v>1.6</c:v>
                </c:pt>
                <c:pt idx="2" formatCode="0.0">
                  <c:v>1.8</c:v>
                </c:pt>
                <c:pt idx="3" formatCode="0.0">
                  <c:v>1.9</c:v>
                </c:pt>
                <c:pt idx="4" formatCode="0.0">
                  <c:v>1.8</c:v>
                </c:pt>
                <c:pt idx="5" formatCode="0.0">
                  <c:v>2.2000000000000002</c:v>
                </c:pt>
                <c:pt idx="6" formatCode="0.0">
                  <c:v>1.8</c:v>
                </c:pt>
                <c:pt idx="7" formatCode="0.0">
                  <c:v>2.2000000000000002</c:v>
                </c:pt>
                <c:pt idx="8" formatCode="0.0">
                  <c:v>2.2000000000000002</c:v>
                </c:pt>
                <c:pt idx="9" formatCode="0.0">
                  <c:v>1.6</c:v>
                </c:pt>
                <c:pt idx="10" formatCode="0.0">
                  <c:v>1.8</c:v>
                </c:pt>
                <c:pt idx="11" formatCode="0.0">
                  <c:v>2.2999999999999998</c:v>
                </c:pt>
                <c:pt idx="12" formatCode="0.0">
                  <c:v>1.9</c:v>
                </c:pt>
                <c:pt idx="13" formatCode="0.0">
                  <c:v>1.9</c:v>
                </c:pt>
                <c:pt idx="14" formatCode="0.0">
                  <c:v>1.7</c:v>
                </c:pt>
                <c:pt idx="15" formatCode="0.0">
                  <c:v>1.8</c:v>
                </c:pt>
                <c:pt idx="16" formatCode="0.0">
                  <c:v>2.1</c:v>
                </c:pt>
                <c:pt idx="17" formatCode="0.0">
                  <c:v>2.2000000000000002</c:v>
                </c:pt>
                <c:pt idx="18" formatCode="0.0">
                  <c:v>1.9</c:v>
                </c:pt>
                <c:pt idx="19" formatCode="0.0">
                  <c:v>1.8</c:v>
                </c:pt>
                <c:pt idx="20" formatCode="0.0">
                  <c:v>2</c:v>
                </c:pt>
                <c:pt idx="21" formatCode="0.0">
                  <c:v>2.2000000000000002</c:v>
                </c:pt>
                <c:pt idx="22" formatCode="0.0">
                  <c:v>2.2000000000000002</c:v>
                </c:pt>
                <c:pt idx="23" formatCode="0.0">
                  <c:v>1.9</c:v>
                </c:pt>
                <c:pt idx="24" formatCode="0.0">
                  <c:v>2</c:v>
                </c:pt>
              </c:numCache>
            </c:numRef>
          </c:val>
          <c:extLst xmlns:c16r2="http://schemas.microsoft.com/office/drawing/2015/06/chart">
            <c:ext xmlns:c16="http://schemas.microsoft.com/office/drawing/2014/chart" uri="{C3380CC4-5D6E-409C-BE32-E72D297353CC}">
              <c16:uniqueId val="{00000001-5069-4947-B85E-15700B6AD2C3}"/>
            </c:ext>
          </c:extLst>
        </c:ser>
        <c:ser>
          <c:idx val="2"/>
          <c:order val="2"/>
          <c:tx>
            <c:strRef>
              <c:f>'LEQ data'!$D$2</c:f>
              <c:strCache>
                <c:ptCount val="1"/>
                <c:pt idx="0">
                  <c:v>2022 (2212)</c:v>
                </c:pt>
              </c:strCache>
            </c:strRef>
          </c:tx>
          <c:spPr>
            <a:solidFill>
              <a:schemeClr val="accent3"/>
            </a:solidFill>
            <a:ln>
              <a:noFill/>
            </a:ln>
            <a:effectLst/>
          </c:spPr>
          <c:invertIfNegative val="0"/>
          <c:cat>
            <c:strRef>
              <c:f>'LEQ data'!$A$3:$A$27</c:f>
              <c:strCache>
                <c:ptCount val="25"/>
                <c:pt idx="0">
                  <c:v>Is prepared for the learning period (lecture)</c:v>
                </c:pt>
                <c:pt idx="1">
                  <c:v>Keeps to the time allocated for the learning period</c:v>
                </c:pt>
                <c:pt idx="2">
                  <c:v>Explains how the sections of the subject are linked together</c:v>
                </c:pt>
                <c:pt idx="3">
                  <c:v>Communicates clearly</c:v>
                </c:pt>
                <c:pt idx="4">
                  <c:v>Communicates audibly so that I can hear all that is said by the lecturer</c:v>
                </c:pt>
                <c:pt idx="5">
                  <c:v>Uses several methods of teaching to help me learn</c:v>
                </c:pt>
                <c:pt idx="6">
                  <c:v>Explains the relevance of this subject to the work environment</c:v>
                </c:pt>
                <c:pt idx="7">
                  <c:v>Makes me want to learn more about the subject</c:v>
                </c:pt>
                <c:pt idx="8">
                  <c:v>Uses a style of questioning that encourages me to respond</c:v>
                </c:pt>
                <c:pt idx="9">
                  <c:v>Gives students the opportunity to ask question</c:v>
                </c:pt>
                <c:pt idx="10">
                  <c:v>Uses students' questions and answers to help everyone learn</c:v>
                </c:pt>
                <c:pt idx="11">
                  <c:v>Shows me how to improve the way I learn</c:v>
                </c:pt>
                <c:pt idx="12">
                  <c:v>Uses visual aids to help me learn</c:v>
                </c:pt>
                <c:pt idx="13">
                  <c:v>Is approachable</c:v>
                </c:pt>
                <c:pt idx="14">
                  <c:v>Is enthusiastic about this subject area</c:v>
                </c:pt>
                <c:pt idx="15">
                  <c:v>Gives me the opportunity to work as a member of a group or pair</c:v>
                </c:pt>
                <c:pt idx="16">
                  <c:v>Is available in consultation times outside of lecture times</c:v>
                </c:pt>
                <c:pt idx="17">
                  <c:v>Tells me where to get help, for example, at student counselling</c:v>
                </c:pt>
                <c:pt idx="18">
                  <c:v>Provides clear guidelines for assessments</c:v>
                </c:pt>
                <c:pt idx="19">
                  <c:v>Provides an assessment plan with due dates</c:v>
                </c:pt>
                <c:pt idx="20">
                  <c:v>Uses several methods of assessments</c:v>
                </c:pt>
                <c:pt idx="21">
                  <c:v>Provides feedback within 10 working days or as set out in the learner guide</c:v>
                </c:pt>
                <c:pt idx="22">
                  <c:v>Provides useful feedback to help me learn</c:v>
                </c:pt>
                <c:pt idx="23">
                  <c:v>Provides learning materials that help me to learn</c:v>
                </c:pt>
                <c:pt idx="24">
                  <c:v>Provides useful sources of information for reference</c:v>
                </c:pt>
              </c:strCache>
            </c:strRef>
          </c:cat>
          <c:val>
            <c:numRef>
              <c:f>'LEQ data'!$D$3:$D$27</c:f>
              <c:numCache>
                <c:formatCode>0.0</c:formatCode>
                <c:ptCount val="25"/>
                <c:pt idx="0">
                  <c:v>1.5</c:v>
                </c:pt>
                <c:pt idx="1">
                  <c:v>1.6</c:v>
                </c:pt>
                <c:pt idx="2">
                  <c:v>1.6</c:v>
                </c:pt>
                <c:pt idx="3">
                  <c:v>1.7</c:v>
                </c:pt>
                <c:pt idx="4">
                  <c:v>1.7</c:v>
                </c:pt>
                <c:pt idx="5">
                  <c:v>2</c:v>
                </c:pt>
                <c:pt idx="6">
                  <c:v>1.8</c:v>
                </c:pt>
                <c:pt idx="7">
                  <c:v>2</c:v>
                </c:pt>
                <c:pt idx="8">
                  <c:v>2</c:v>
                </c:pt>
                <c:pt idx="9">
                  <c:v>1.5</c:v>
                </c:pt>
                <c:pt idx="10">
                  <c:v>1.7</c:v>
                </c:pt>
                <c:pt idx="11">
                  <c:v>2.1</c:v>
                </c:pt>
                <c:pt idx="12">
                  <c:v>1.9</c:v>
                </c:pt>
                <c:pt idx="13">
                  <c:v>1.7</c:v>
                </c:pt>
                <c:pt idx="14">
                  <c:v>1.6</c:v>
                </c:pt>
                <c:pt idx="15">
                  <c:v>1.7</c:v>
                </c:pt>
                <c:pt idx="16">
                  <c:v>1.9</c:v>
                </c:pt>
                <c:pt idx="17">
                  <c:v>2</c:v>
                </c:pt>
                <c:pt idx="18">
                  <c:v>1.7</c:v>
                </c:pt>
                <c:pt idx="19">
                  <c:v>1.7</c:v>
                </c:pt>
                <c:pt idx="20">
                  <c:v>1.9</c:v>
                </c:pt>
                <c:pt idx="21">
                  <c:v>2</c:v>
                </c:pt>
                <c:pt idx="22">
                  <c:v>1.9</c:v>
                </c:pt>
                <c:pt idx="23">
                  <c:v>1.7</c:v>
                </c:pt>
                <c:pt idx="24">
                  <c:v>1.8</c:v>
                </c:pt>
              </c:numCache>
            </c:numRef>
          </c:val>
          <c:extLst xmlns:c16r2="http://schemas.microsoft.com/office/drawing/2015/06/chart">
            <c:ext xmlns:c16="http://schemas.microsoft.com/office/drawing/2014/chart" uri="{C3380CC4-5D6E-409C-BE32-E72D297353CC}">
              <c16:uniqueId val="{00000002-5069-4947-B85E-15700B6AD2C3}"/>
            </c:ext>
          </c:extLst>
        </c:ser>
        <c:dLbls>
          <c:showLegendKey val="0"/>
          <c:showVal val="0"/>
          <c:showCatName val="0"/>
          <c:showSerName val="0"/>
          <c:showPercent val="0"/>
          <c:showBubbleSize val="0"/>
        </c:dLbls>
        <c:gapWidth val="219"/>
        <c:overlap val="-27"/>
        <c:axId val="505754776"/>
        <c:axId val="505757912"/>
      </c:barChart>
      <c:catAx>
        <c:axId val="50575477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57912"/>
        <c:crosses val="autoZero"/>
        <c:auto val="1"/>
        <c:lblAlgn val="ctr"/>
        <c:lblOffset val="100"/>
        <c:noMultiLvlLbl val="0"/>
      </c:catAx>
      <c:valAx>
        <c:axId val="505757912"/>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54776"/>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ZA" sz="1200" b="1" i="0" baseline="0">
                <a:effectLst/>
              </a:rPr>
              <a:t>FAS composite LEQRTL scores 2020 to 2022</a:t>
            </a:r>
            <a:endParaRPr lang="en-ZA" sz="1050" b="1">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LEQRTL!$B$2</c:f>
              <c:strCache>
                <c:ptCount val="1"/>
                <c:pt idx="0">
                  <c:v>2020 (3159)</c:v>
                </c:pt>
              </c:strCache>
            </c:strRef>
          </c:tx>
          <c:spPr>
            <a:solidFill>
              <a:schemeClr val="accent1"/>
            </a:solidFill>
            <a:ln>
              <a:noFill/>
            </a:ln>
            <a:effectLst/>
          </c:spPr>
          <c:invertIfNegative val="0"/>
          <c:cat>
            <c:strRef>
              <c:f>LEQRTL!$A$3:$A$13</c:f>
              <c:strCache>
                <c:ptCount val="11"/>
                <c:pt idx="0">
                  <c:v>Explains the relevance of this subject to the work environment</c:v>
                </c:pt>
                <c:pt idx="1">
                  <c:v>Makes me want to learn more about the subject</c:v>
                </c:pt>
                <c:pt idx="2">
                  <c:v>Uses a style of questioning that encourages me to respond</c:v>
                </c:pt>
                <c:pt idx="3">
                  <c:v>Uses’ students questions and answers to help everyone learn</c:v>
                </c:pt>
                <c:pt idx="4">
                  <c:v>Provides clear guidelines for assessments</c:v>
                </c:pt>
                <c:pt idx="5">
                  <c:v>Provides an assessment plan with due dates</c:v>
                </c:pt>
                <c:pt idx="6">
                  <c:v>Uses several methods of assessments</c:v>
                </c:pt>
                <c:pt idx="7">
                  <c:v>Provides feedback within 10 working days or as set out in the learner guide</c:v>
                </c:pt>
                <c:pt idx="8">
                  <c:v>Provides useful feedback to help me learn</c:v>
                </c:pt>
                <c:pt idx="9">
                  <c:v>Provides learning materials that help me to learn</c:v>
                </c:pt>
                <c:pt idx="10">
                  <c:v>Provides useful sources of information for reference</c:v>
                </c:pt>
              </c:strCache>
            </c:strRef>
          </c:cat>
          <c:val>
            <c:numRef>
              <c:f>LEQRTL!$B$3:$B$13</c:f>
              <c:numCache>
                <c:formatCode>0.0</c:formatCode>
                <c:ptCount val="11"/>
                <c:pt idx="0">
                  <c:v>1.8</c:v>
                </c:pt>
                <c:pt idx="1">
                  <c:v>1.9</c:v>
                </c:pt>
                <c:pt idx="2">
                  <c:v>2</c:v>
                </c:pt>
                <c:pt idx="3">
                  <c:v>1.9</c:v>
                </c:pt>
                <c:pt idx="4">
                  <c:v>1.8</c:v>
                </c:pt>
                <c:pt idx="5">
                  <c:v>1.7</c:v>
                </c:pt>
                <c:pt idx="6">
                  <c:v>2</c:v>
                </c:pt>
                <c:pt idx="7">
                  <c:v>2</c:v>
                </c:pt>
                <c:pt idx="8">
                  <c:v>2</c:v>
                </c:pt>
                <c:pt idx="9">
                  <c:v>1.7</c:v>
                </c:pt>
                <c:pt idx="10">
                  <c:v>1.9</c:v>
                </c:pt>
              </c:numCache>
            </c:numRef>
          </c:val>
          <c:extLst xmlns:c16r2="http://schemas.microsoft.com/office/drawing/2015/06/chart">
            <c:ext xmlns:c16="http://schemas.microsoft.com/office/drawing/2014/chart" uri="{C3380CC4-5D6E-409C-BE32-E72D297353CC}">
              <c16:uniqueId val="{00000000-09B0-490A-B305-117A64617E09}"/>
            </c:ext>
          </c:extLst>
        </c:ser>
        <c:ser>
          <c:idx val="1"/>
          <c:order val="1"/>
          <c:tx>
            <c:strRef>
              <c:f>LEQRTL!$C$2</c:f>
              <c:strCache>
                <c:ptCount val="1"/>
                <c:pt idx="0">
                  <c:v>2021 (3602)</c:v>
                </c:pt>
              </c:strCache>
            </c:strRef>
          </c:tx>
          <c:spPr>
            <a:solidFill>
              <a:schemeClr val="accent2"/>
            </a:solidFill>
            <a:ln>
              <a:noFill/>
            </a:ln>
            <a:effectLst/>
          </c:spPr>
          <c:invertIfNegative val="0"/>
          <c:cat>
            <c:strRef>
              <c:f>LEQRTL!$A$3:$A$13</c:f>
              <c:strCache>
                <c:ptCount val="11"/>
                <c:pt idx="0">
                  <c:v>Explains the relevance of this subject to the work environment</c:v>
                </c:pt>
                <c:pt idx="1">
                  <c:v>Makes me want to learn more about the subject</c:v>
                </c:pt>
                <c:pt idx="2">
                  <c:v>Uses a style of questioning that encourages me to respond</c:v>
                </c:pt>
                <c:pt idx="3">
                  <c:v>Uses’ students questions and answers to help everyone learn</c:v>
                </c:pt>
                <c:pt idx="4">
                  <c:v>Provides clear guidelines for assessments</c:v>
                </c:pt>
                <c:pt idx="5">
                  <c:v>Provides an assessment plan with due dates</c:v>
                </c:pt>
                <c:pt idx="6">
                  <c:v>Uses several methods of assessments</c:v>
                </c:pt>
                <c:pt idx="7">
                  <c:v>Provides feedback within 10 working days or as set out in the learner guide</c:v>
                </c:pt>
                <c:pt idx="8">
                  <c:v>Provides useful feedback to help me learn</c:v>
                </c:pt>
                <c:pt idx="9">
                  <c:v>Provides learning materials that help me to learn</c:v>
                </c:pt>
                <c:pt idx="10">
                  <c:v>Provides useful sources of information for reference</c:v>
                </c:pt>
              </c:strCache>
            </c:strRef>
          </c:cat>
          <c:val>
            <c:numRef>
              <c:f>LEQRTL!$C$3:$C$13</c:f>
              <c:numCache>
                <c:formatCode>0.0</c:formatCode>
                <c:ptCount val="11"/>
                <c:pt idx="0">
                  <c:v>1.8</c:v>
                </c:pt>
                <c:pt idx="1">
                  <c:v>1.9</c:v>
                </c:pt>
                <c:pt idx="2">
                  <c:v>2</c:v>
                </c:pt>
                <c:pt idx="3">
                  <c:v>1.9</c:v>
                </c:pt>
                <c:pt idx="4">
                  <c:v>1.8</c:v>
                </c:pt>
                <c:pt idx="5">
                  <c:v>1.7</c:v>
                </c:pt>
                <c:pt idx="6">
                  <c:v>2</c:v>
                </c:pt>
                <c:pt idx="7">
                  <c:v>2</c:v>
                </c:pt>
                <c:pt idx="8">
                  <c:v>2</c:v>
                </c:pt>
                <c:pt idx="9">
                  <c:v>2</c:v>
                </c:pt>
                <c:pt idx="10">
                  <c:v>1.9</c:v>
                </c:pt>
              </c:numCache>
            </c:numRef>
          </c:val>
          <c:extLst xmlns:c16r2="http://schemas.microsoft.com/office/drawing/2015/06/chart">
            <c:ext xmlns:c16="http://schemas.microsoft.com/office/drawing/2014/chart" uri="{C3380CC4-5D6E-409C-BE32-E72D297353CC}">
              <c16:uniqueId val="{00000001-09B0-490A-B305-117A64617E09}"/>
            </c:ext>
          </c:extLst>
        </c:ser>
        <c:ser>
          <c:idx val="2"/>
          <c:order val="2"/>
          <c:tx>
            <c:strRef>
              <c:f>LEQRTL!$D$2</c:f>
              <c:strCache>
                <c:ptCount val="1"/>
                <c:pt idx="0">
                  <c:v>2022 (1488)</c:v>
                </c:pt>
              </c:strCache>
            </c:strRef>
          </c:tx>
          <c:spPr>
            <a:solidFill>
              <a:schemeClr val="accent3"/>
            </a:solidFill>
            <a:ln>
              <a:noFill/>
            </a:ln>
            <a:effectLst/>
          </c:spPr>
          <c:invertIfNegative val="0"/>
          <c:cat>
            <c:strRef>
              <c:f>LEQRTL!$A$3:$A$13</c:f>
              <c:strCache>
                <c:ptCount val="11"/>
                <c:pt idx="0">
                  <c:v>Explains the relevance of this subject to the work environment</c:v>
                </c:pt>
                <c:pt idx="1">
                  <c:v>Makes me want to learn more about the subject</c:v>
                </c:pt>
                <c:pt idx="2">
                  <c:v>Uses a style of questioning that encourages me to respond</c:v>
                </c:pt>
                <c:pt idx="3">
                  <c:v>Uses’ students questions and answers to help everyone learn</c:v>
                </c:pt>
                <c:pt idx="4">
                  <c:v>Provides clear guidelines for assessments</c:v>
                </c:pt>
                <c:pt idx="5">
                  <c:v>Provides an assessment plan with due dates</c:v>
                </c:pt>
                <c:pt idx="6">
                  <c:v>Uses several methods of assessments</c:v>
                </c:pt>
                <c:pt idx="7">
                  <c:v>Provides feedback within 10 working days or as set out in the learner guide</c:v>
                </c:pt>
                <c:pt idx="8">
                  <c:v>Provides useful feedback to help me learn</c:v>
                </c:pt>
                <c:pt idx="9">
                  <c:v>Provides learning materials that help me to learn</c:v>
                </c:pt>
                <c:pt idx="10">
                  <c:v>Provides useful sources of information for reference</c:v>
                </c:pt>
              </c:strCache>
            </c:strRef>
          </c:cat>
          <c:val>
            <c:numRef>
              <c:f>LEQRTL!$D$3:$D$13</c:f>
              <c:numCache>
                <c:formatCode>0.0</c:formatCode>
                <c:ptCount val="11"/>
                <c:pt idx="0">
                  <c:v>1.9</c:v>
                </c:pt>
                <c:pt idx="1">
                  <c:v>2</c:v>
                </c:pt>
                <c:pt idx="2">
                  <c:v>2.1</c:v>
                </c:pt>
                <c:pt idx="3">
                  <c:v>1.9</c:v>
                </c:pt>
                <c:pt idx="4">
                  <c:v>1.9</c:v>
                </c:pt>
                <c:pt idx="5">
                  <c:v>1.7</c:v>
                </c:pt>
                <c:pt idx="6">
                  <c:v>2.1</c:v>
                </c:pt>
                <c:pt idx="7">
                  <c:v>2</c:v>
                </c:pt>
                <c:pt idx="8">
                  <c:v>2.1</c:v>
                </c:pt>
                <c:pt idx="9">
                  <c:v>1.8</c:v>
                </c:pt>
                <c:pt idx="10">
                  <c:v>2</c:v>
                </c:pt>
              </c:numCache>
            </c:numRef>
          </c:val>
          <c:extLst xmlns:c16r2="http://schemas.microsoft.com/office/drawing/2015/06/chart">
            <c:ext xmlns:c16="http://schemas.microsoft.com/office/drawing/2014/chart" uri="{C3380CC4-5D6E-409C-BE32-E72D297353CC}">
              <c16:uniqueId val="{00000002-09B0-490A-B305-117A64617E09}"/>
            </c:ext>
          </c:extLst>
        </c:ser>
        <c:dLbls>
          <c:showLegendKey val="0"/>
          <c:showVal val="0"/>
          <c:showCatName val="0"/>
          <c:showSerName val="0"/>
          <c:showPercent val="0"/>
          <c:showBubbleSize val="0"/>
        </c:dLbls>
        <c:gapWidth val="219"/>
        <c:overlap val="-27"/>
        <c:axId val="505755952"/>
        <c:axId val="505749680"/>
      </c:barChart>
      <c:catAx>
        <c:axId val="5057559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49680"/>
        <c:crosses val="autoZero"/>
        <c:auto val="1"/>
        <c:lblAlgn val="ctr"/>
        <c:lblOffset val="100"/>
        <c:noMultiLvlLbl val="0"/>
      </c:catAx>
      <c:valAx>
        <c:axId val="505749680"/>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505755952"/>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900"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ZA"/>
              <a:t>Employment</a:t>
            </a:r>
            <a:r>
              <a:rPr lang="en-ZA" baseline="0"/>
              <a:t> Statistics</a:t>
            </a:r>
            <a:endParaRPr lang="en-ZA"/>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June 2020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Employed Full-Time</c:v>
                </c:pt>
                <c:pt idx="1">
                  <c:v>Employed Part-Time</c:v>
                </c:pt>
                <c:pt idx="2">
                  <c:v>Self-Employed</c:v>
                </c:pt>
                <c:pt idx="3">
                  <c:v>Not Working</c:v>
                </c:pt>
              </c:strCache>
            </c:strRef>
          </c:cat>
          <c:val>
            <c:numRef>
              <c:f>Sheet1!$B$2:$B$5</c:f>
              <c:numCache>
                <c:formatCode>0.0%</c:formatCode>
                <c:ptCount val="4"/>
                <c:pt idx="0">
                  <c:v>0.13200000000000001</c:v>
                </c:pt>
                <c:pt idx="1">
                  <c:v>8.5999999999999993E-2</c:v>
                </c:pt>
                <c:pt idx="2">
                  <c:v>0.03</c:v>
                </c:pt>
                <c:pt idx="3">
                  <c:v>0.752</c:v>
                </c:pt>
              </c:numCache>
            </c:numRef>
          </c:val>
          <c:extLst xmlns:c16r2="http://schemas.microsoft.com/office/drawing/2015/06/chart">
            <c:ext xmlns:c16="http://schemas.microsoft.com/office/drawing/2014/chart" uri="{C3380CC4-5D6E-409C-BE32-E72D297353CC}">
              <c16:uniqueId val="{00000000-0F8E-425D-BD2D-A695F3A35FEA}"/>
            </c:ext>
          </c:extLst>
        </c:ser>
        <c:ser>
          <c:idx val="1"/>
          <c:order val="1"/>
          <c:tx>
            <c:strRef>
              <c:f>Sheet1!$C$1</c:f>
              <c:strCache>
                <c:ptCount val="1"/>
                <c:pt idx="0">
                  <c:v>November 2020</c:v>
                </c:pt>
              </c:strCache>
            </c:strRef>
          </c:tx>
          <c:spPr>
            <a:solidFill>
              <a:schemeClr val="accent2"/>
            </a:solidFill>
            <a:ln>
              <a:noFill/>
            </a:ln>
            <a:effectLst/>
          </c:spPr>
          <c:invertIfNegative val="0"/>
          <c:dLbls>
            <c:dLbl>
              <c:idx val="0"/>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3-6039-412C-8085-487DC8455544}"/>
                </c:ext>
                <c:ext xmlns:c15="http://schemas.microsoft.com/office/drawing/2012/chart" uri="{CE6537A1-D6FC-4f65-9D91-7224C49458BB}"/>
              </c:extLst>
            </c:dLbl>
            <c:dLbl>
              <c:idx val="1"/>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4-6039-412C-8085-487DC8455544}"/>
                </c:ext>
                <c:ext xmlns:c15="http://schemas.microsoft.com/office/drawing/2012/chart" uri="{CE6537A1-D6FC-4f65-9D91-7224C49458BB}"/>
              </c:extLst>
            </c:dLbl>
            <c:dLbl>
              <c:idx val="3"/>
              <c:showLegendKey val="0"/>
              <c:showVal val="1"/>
              <c:showCatName val="0"/>
              <c:showSerName val="0"/>
              <c:showPercent val="0"/>
              <c:showBubbleSize val="0"/>
              <c:extLst xmlns:c16r2="http://schemas.microsoft.com/office/drawing/2015/06/chart">
                <c:ext xmlns:c16="http://schemas.microsoft.com/office/drawing/2014/chart" uri="{C3380CC4-5D6E-409C-BE32-E72D297353CC}">
                  <c16:uniqueId val="{00000005-6039-412C-8085-487DC8455544}"/>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Employed Full-Time</c:v>
                </c:pt>
                <c:pt idx="1">
                  <c:v>Employed Part-Time</c:v>
                </c:pt>
                <c:pt idx="2">
                  <c:v>Self-Employed</c:v>
                </c:pt>
                <c:pt idx="3">
                  <c:v>Not Working</c:v>
                </c:pt>
              </c:strCache>
            </c:strRef>
          </c:cat>
          <c:val>
            <c:numRef>
              <c:f>Sheet1!$C$2:$C$5</c:f>
              <c:numCache>
                <c:formatCode>0.0%</c:formatCode>
                <c:ptCount val="4"/>
                <c:pt idx="0">
                  <c:v>0.25</c:v>
                </c:pt>
                <c:pt idx="1">
                  <c:v>0.26900000000000002</c:v>
                </c:pt>
                <c:pt idx="2">
                  <c:v>0</c:v>
                </c:pt>
                <c:pt idx="3">
                  <c:v>0.48099999999999998</c:v>
                </c:pt>
              </c:numCache>
            </c:numRef>
          </c:val>
          <c:extLst xmlns:c16r2="http://schemas.microsoft.com/office/drawing/2015/06/chart">
            <c:ext xmlns:c16="http://schemas.microsoft.com/office/drawing/2014/chart" uri="{C3380CC4-5D6E-409C-BE32-E72D297353CC}">
              <c16:uniqueId val="{00000001-0F8E-425D-BD2D-A695F3A35FEA}"/>
            </c:ext>
          </c:extLst>
        </c:ser>
        <c:ser>
          <c:idx val="2"/>
          <c:order val="2"/>
          <c:tx>
            <c:strRef>
              <c:f>Sheet1!$D$1</c:f>
              <c:strCache>
                <c:ptCount val="1"/>
                <c:pt idx="0">
                  <c:v>May 2021</c:v>
                </c:pt>
              </c:strCache>
            </c:strRef>
          </c:tx>
          <c:spPr>
            <a:solidFill>
              <a:schemeClr val="accent3"/>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Employed Full-Time</c:v>
                </c:pt>
                <c:pt idx="1">
                  <c:v>Employed Part-Time</c:v>
                </c:pt>
                <c:pt idx="2">
                  <c:v>Self-Employed</c:v>
                </c:pt>
                <c:pt idx="3">
                  <c:v>Not Working</c:v>
                </c:pt>
              </c:strCache>
            </c:strRef>
          </c:cat>
          <c:val>
            <c:numRef>
              <c:f>Sheet1!$D$2:$D$5</c:f>
              <c:numCache>
                <c:formatCode>0.0%</c:formatCode>
                <c:ptCount val="4"/>
                <c:pt idx="0">
                  <c:v>0.17</c:v>
                </c:pt>
                <c:pt idx="1">
                  <c:v>0.10199999999999999</c:v>
                </c:pt>
                <c:pt idx="2">
                  <c:v>2.4E-2</c:v>
                </c:pt>
                <c:pt idx="3">
                  <c:v>0.70399999999999996</c:v>
                </c:pt>
              </c:numCache>
            </c:numRef>
          </c:val>
          <c:extLst xmlns:c16r2="http://schemas.microsoft.com/office/drawing/2015/06/chart">
            <c:ext xmlns:c16="http://schemas.microsoft.com/office/drawing/2014/chart" uri="{C3380CC4-5D6E-409C-BE32-E72D297353CC}">
              <c16:uniqueId val="{00000002-0F8E-425D-BD2D-A695F3A35FEA}"/>
            </c:ext>
          </c:extLst>
        </c:ser>
        <c:ser>
          <c:idx val="3"/>
          <c:order val="3"/>
          <c:tx>
            <c:strRef>
              <c:f>Sheet1!$E$1</c:f>
              <c:strCache>
                <c:ptCount val="1"/>
                <c:pt idx="0">
                  <c:v>December 2021</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Employed Full-Time</c:v>
                </c:pt>
                <c:pt idx="1">
                  <c:v>Employed Part-Time</c:v>
                </c:pt>
                <c:pt idx="2">
                  <c:v>Self-Employed</c:v>
                </c:pt>
                <c:pt idx="3">
                  <c:v>Not Working</c:v>
                </c:pt>
              </c:strCache>
            </c:strRef>
          </c:cat>
          <c:val>
            <c:numRef>
              <c:f>Sheet1!$E$2:$E$5</c:f>
              <c:numCache>
                <c:formatCode>0.0%</c:formatCode>
                <c:ptCount val="4"/>
                <c:pt idx="0">
                  <c:v>0.184</c:v>
                </c:pt>
                <c:pt idx="1">
                  <c:v>0.10299999999999999</c:v>
                </c:pt>
                <c:pt idx="2">
                  <c:v>0.08</c:v>
                </c:pt>
                <c:pt idx="3">
                  <c:v>0.63200000000000001</c:v>
                </c:pt>
              </c:numCache>
            </c:numRef>
          </c:val>
          <c:extLst xmlns:c16r2="http://schemas.microsoft.com/office/drawing/2015/06/chart">
            <c:ext xmlns:c16="http://schemas.microsoft.com/office/drawing/2014/chart" uri="{C3380CC4-5D6E-409C-BE32-E72D297353CC}">
              <c16:uniqueId val="{00000000-6039-412C-8085-487DC8455544}"/>
            </c:ext>
          </c:extLst>
        </c:ser>
        <c:ser>
          <c:idx val="4"/>
          <c:order val="4"/>
          <c:tx>
            <c:strRef>
              <c:f>Sheet1!$F$1</c:f>
              <c:strCache>
                <c:ptCount val="1"/>
                <c:pt idx="0">
                  <c:v>May 2022</c:v>
                </c:pt>
              </c:strCache>
            </c:strRef>
          </c:tx>
          <c:spPr>
            <a:solidFill>
              <a:schemeClr val="accent5"/>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Employed Full-Time</c:v>
                </c:pt>
                <c:pt idx="1">
                  <c:v>Employed Part-Time</c:v>
                </c:pt>
                <c:pt idx="2">
                  <c:v>Self-Employed</c:v>
                </c:pt>
                <c:pt idx="3">
                  <c:v>Not Working</c:v>
                </c:pt>
              </c:strCache>
            </c:strRef>
          </c:cat>
          <c:val>
            <c:numRef>
              <c:f>Sheet1!$F$2:$F$5</c:f>
              <c:numCache>
                <c:formatCode>0.0%</c:formatCode>
                <c:ptCount val="4"/>
                <c:pt idx="0">
                  <c:v>0.224</c:v>
                </c:pt>
                <c:pt idx="1">
                  <c:v>0.11700000000000001</c:v>
                </c:pt>
                <c:pt idx="2">
                  <c:v>0.02</c:v>
                </c:pt>
                <c:pt idx="3">
                  <c:v>0.63800000000000001</c:v>
                </c:pt>
              </c:numCache>
            </c:numRef>
          </c:val>
          <c:extLst xmlns:c16r2="http://schemas.microsoft.com/office/drawing/2015/06/chart">
            <c:ext xmlns:c16="http://schemas.microsoft.com/office/drawing/2014/chart" uri="{C3380CC4-5D6E-409C-BE32-E72D297353CC}">
              <c16:uniqueId val="{00000001-6039-412C-8085-487DC8455544}"/>
            </c:ext>
          </c:extLst>
        </c:ser>
        <c:ser>
          <c:idx val="5"/>
          <c:order val="5"/>
          <c:tx>
            <c:strRef>
              <c:f>Sheet1!$G$1</c:f>
              <c:strCache>
                <c:ptCount val="1"/>
                <c:pt idx="0">
                  <c:v>September 2022</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Employed Full-Time</c:v>
                </c:pt>
                <c:pt idx="1">
                  <c:v>Employed Part-Time</c:v>
                </c:pt>
                <c:pt idx="2">
                  <c:v>Self-Employed</c:v>
                </c:pt>
                <c:pt idx="3">
                  <c:v>Not Working</c:v>
                </c:pt>
              </c:strCache>
            </c:strRef>
          </c:cat>
          <c:val>
            <c:numRef>
              <c:f>Sheet1!$G$2:$G$5</c:f>
              <c:numCache>
                <c:formatCode>0.0%</c:formatCode>
                <c:ptCount val="4"/>
                <c:pt idx="0">
                  <c:v>0.33300000000000002</c:v>
                </c:pt>
                <c:pt idx="1">
                  <c:v>0.19400000000000001</c:v>
                </c:pt>
                <c:pt idx="2">
                  <c:v>1.4E-2</c:v>
                </c:pt>
                <c:pt idx="3">
                  <c:v>0.45800000000000002</c:v>
                </c:pt>
              </c:numCache>
            </c:numRef>
          </c:val>
          <c:extLst xmlns:c16r2="http://schemas.microsoft.com/office/drawing/2015/06/chart">
            <c:ext xmlns:c16="http://schemas.microsoft.com/office/drawing/2014/chart" uri="{C3380CC4-5D6E-409C-BE32-E72D297353CC}">
              <c16:uniqueId val="{00000002-6039-412C-8085-487DC8455544}"/>
            </c:ext>
          </c:extLst>
        </c:ser>
        <c:dLbls>
          <c:showLegendKey val="0"/>
          <c:showVal val="0"/>
          <c:showCatName val="0"/>
          <c:showSerName val="0"/>
          <c:showPercent val="0"/>
          <c:showBubbleSize val="0"/>
        </c:dLbls>
        <c:gapWidth val="219"/>
        <c:overlap val="-27"/>
        <c:axId val="517507336"/>
        <c:axId val="559514904"/>
      </c:barChart>
      <c:catAx>
        <c:axId val="51750733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59514904"/>
        <c:crosses val="autoZero"/>
        <c:auto val="1"/>
        <c:lblAlgn val="ctr"/>
        <c:lblOffset val="100"/>
        <c:noMultiLvlLbl val="0"/>
      </c:catAx>
      <c:valAx>
        <c:axId val="559514904"/>
        <c:scaling>
          <c:orientation val="minMax"/>
        </c:scaling>
        <c:delete val="0"/>
        <c:axPos val="l"/>
        <c:majorGridlines>
          <c:spPr>
            <a:ln w="9525" cap="flat" cmpd="sng" algn="ctr">
              <a:solidFill>
                <a:schemeClr val="tx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517507336"/>
        <c:crosses val="autoZero"/>
        <c:crossBetween val="between"/>
      </c:valAx>
      <c:dTable>
        <c:showHorzBorder val="1"/>
        <c:showVertBorder val="1"/>
        <c:showOutline val="1"/>
        <c:showKeys val="1"/>
        <c:spPr>
          <a:noFill/>
          <a:ln w="9525" cap="flat" cmpd="sng" algn="ctr">
            <a:solidFill>
              <a:schemeClr val="tx1">
                <a:lumMod val="15000"/>
                <a:lumOff val="85000"/>
              </a:schemeClr>
            </a:solidFill>
            <a:round/>
          </a:ln>
          <a:effectLst/>
        </c:spPr>
        <c:txPr>
          <a:bodyPr rot="0" spcFirstLastPara="1" vertOverflow="ellipsis" vert="horz" wrap="square" anchor="ctr" anchorCtr="1"/>
          <a:lstStyle/>
          <a:p>
            <a:pPr rtl="0">
              <a:defRPr sz="1197" b="0" i="0" u="none" strike="noStrike" kern="1200" baseline="0">
                <a:solidFill>
                  <a:schemeClr val="tx1">
                    <a:lumMod val="65000"/>
                    <a:lumOff val="35000"/>
                  </a:schemeClr>
                </a:solidFill>
                <a:latin typeface="+mn-lt"/>
                <a:ea typeface="+mn-ea"/>
                <a:cs typeface="+mn-cs"/>
              </a:defRPr>
            </a:pPr>
            <a:endParaRPr lang="en-US"/>
          </a:p>
        </c:txPr>
      </c:dTable>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1" i="0" u="none" strike="noStrike" kern="1200" cap="none" spc="0" normalizeH="0" baseline="0">
                <a:solidFill>
                  <a:schemeClr val="dk1">
                    <a:lumMod val="50000"/>
                    <a:lumOff val="50000"/>
                  </a:schemeClr>
                </a:solidFill>
                <a:latin typeface="+mj-lt"/>
                <a:ea typeface="+mj-ea"/>
                <a:cs typeface="+mj-cs"/>
              </a:defRPr>
            </a:pPr>
            <a:r>
              <a:rPr lang="en-ZA"/>
              <a:t>Further studies in a new field</a:t>
            </a:r>
          </a:p>
        </c:rich>
      </c:tx>
      <c:overlay val="0"/>
      <c:spPr>
        <a:noFill/>
        <a:ln>
          <a:noFill/>
        </a:ln>
        <a:effectLst/>
      </c:spPr>
      <c:txPr>
        <a:bodyPr rot="0" spcFirstLastPara="1" vertOverflow="ellipsis" vert="horz" wrap="square" anchor="ctr" anchorCtr="1"/>
        <a:lstStyle/>
        <a:p>
          <a:pPr>
            <a:defRPr sz="1920" b="1" i="0" u="none" strike="noStrike" kern="1200" cap="none" spc="0" normalizeH="0" baseline="0">
              <a:solidFill>
                <a:schemeClr val="dk1">
                  <a:lumMod val="50000"/>
                  <a:lumOff val="50000"/>
                </a:schemeClr>
              </a:solidFill>
              <a:latin typeface="+mj-lt"/>
              <a:ea typeface="+mj-ea"/>
              <a:cs typeface="+mj-cs"/>
            </a:defRPr>
          </a:pPr>
          <a:endParaRPr lang="en-US"/>
        </a:p>
      </c:txPr>
    </c:title>
    <c:autoTitleDeleted val="0"/>
    <c:plotArea>
      <c:layout/>
      <c:barChart>
        <c:barDir val="col"/>
        <c:grouping val="clustered"/>
        <c:varyColors val="0"/>
        <c:ser>
          <c:idx val="0"/>
          <c:order val="0"/>
          <c:tx>
            <c:strRef>
              <c:f>Sheet1!$B$1</c:f>
              <c:strCache>
                <c:ptCount val="1"/>
                <c:pt idx="0">
                  <c:v>June 2020</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Yes</c:v>
                </c:pt>
                <c:pt idx="1">
                  <c:v>No</c:v>
                </c:pt>
                <c:pt idx="2">
                  <c:v>N/A</c:v>
                </c:pt>
              </c:strCache>
            </c:strRef>
          </c:cat>
          <c:val>
            <c:numRef>
              <c:f>Sheet1!$B$2:$B$4</c:f>
              <c:numCache>
                <c:formatCode>0.0%</c:formatCode>
                <c:ptCount val="3"/>
                <c:pt idx="0">
                  <c:v>0.14799999999999999</c:v>
                </c:pt>
                <c:pt idx="1">
                  <c:v>0.311</c:v>
                </c:pt>
                <c:pt idx="2">
                  <c:v>0.54100000000000004</c:v>
                </c:pt>
              </c:numCache>
            </c:numRef>
          </c:val>
          <c:extLst xmlns:c16r2="http://schemas.microsoft.com/office/drawing/2015/06/chart">
            <c:ext xmlns:c16="http://schemas.microsoft.com/office/drawing/2014/chart" uri="{C3380CC4-5D6E-409C-BE32-E72D297353CC}">
              <c16:uniqueId val="{00000000-886A-4170-B849-8FD9C77FC497}"/>
            </c:ext>
          </c:extLst>
        </c:ser>
        <c:ser>
          <c:idx val="1"/>
          <c:order val="1"/>
          <c:tx>
            <c:strRef>
              <c:f>Sheet1!$C$1</c:f>
              <c:strCache>
                <c:ptCount val="1"/>
                <c:pt idx="0">
                  <c:v>November 2020</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Yes</c:v>
                </c:pt>
                <c:pt idx="1">
                  <c:v>No</c:v>
                </c:pt>
                <c:pt idx="2">
                  <c:v>N/A</c:v>
                </c:pt>
              </c:strCache>
            </c:strRef>
          </c:cat>
          <c:val>
            <c:numRef>
              <c:f>Sheet1!$C$2:$C$4</c:f>
              <c:numCache>
                <c:formatCode>0.0%</c:formatCode>
                <c:ptCount val="3"/>
                <c:pt idx="0">
                  <c:v>0.14299999999999999</c:v>
                </c:pt>
                <c:pt idx="1">
                  <c:v>0.20399999999999999</c:v>
                </c:pt>
                <c:pt idx="2">
                  <c:v>0.65300000000000002</c:v>
                </c:pt>
              </c:numCache>
            </c:numRef>
          </c:val>
          <c:extLst xmlns:c16r2="http://schemas.microsoft.com/office/drawing/2015/06/chart">
            <c:ext xmlns:c16="http://schemas.microsoft.com/office/drawing/2014/chart" uri="{C3380CC4-5D6E-409C-BE32-E72D297353CC}">
              <c16:uniqueId val="{00000001-886A-4170-B849-8FD9C77FC497}"/>
            </c:ext>
          </c:extLst>
        </c:ser>
        <c:ser>
          <c:idx val="2"/>
          <c:order val="2"/>
          <c:tx>
            <c:strRef>
              <c:f>Sheet1!$D$1</c:f>
              <c:strCache>
                <c:ptCount val="1"/>
                <c:pt idx="0">
                  <c:v>May 2021</c:v>
                </c:pt>
              </c:strCache>
            </c:strRef>
          </c:tx>
          <c:spPr>
            <a:solidFill>
              <a:schemeClr val="accent3"/>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Yes</c:v>
                </c:pt>
                <c:pt idx="1">
                  <c:v>No</c:v>
                </c:pt>
                <c:pt idx="2">
                  <c:v>N/A</c:v>
                </c:pt>
              </c:strCache>
            </c:strRef>
          </c:cat>
          <c:val>
            <c:numRef>
              <c:f>Sheet1!$D$2:$D$4</c:f>
              <c:numCache>
                <c:formatCode>0.0%</c:formatCode>
                <c:ptCount val="3"/>
                <c:pt idx="0">
                  <c:v>0.17599999999999999</c:v>
                </c:pt>
                <c:pt idx="1">
                  <c:v>0.25800000000000001</c:v>
                </c:pt>
                <c:pt idx="2">
                  <c:v>0.56599999999999995</c:v>
                </c:pt>
              </c:numCache>
            </c:numRef>
          </c:val>
          <c:extLst xmlns:c16r2="http://schemas.microsoft.com/office/drawing/2015/06/chart">
            <c:ext xmlns:c16="http://schemas.microsoft.com/office/drawing/2014/chart" uri="{C3380CC4-5D6E-409C-BE32-E72D297353CC}">
              <c16:uniqueId val="{00000002-886A-4170-B849-8FD9C77FC497}"/>
            </c:ext>
          </c:extLst>
        </c:ser>
        <c:ser>
          <c:idx val="3"/>
          <c:order val="3"/>
          <c:tx>
            <c:strRef>
              <c:f>Sheet1!$E$1</c:f>
              <c:strCache>
                <c:ptCount val="1"/>
                <c:pt idx="0">
                  <c:v>December 2021</c:v>
                </c:pt>
              </c:strCache>
            </c:strRef>
          </c:tx>
          <c:spPr>
            <a:solidFill>
              <a:schemeClr val="accent4"/>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Yes</c:v>
                </c:pt>
                <c:pt idx="1">
                  <c:v>No</c:v>
                </c:pt>
                <c:pt idx="2">
                  <c:v>N/A</c:v>
                </c:pt>
              </c:strCache>
            </c:strRef>
          </c:cat>
          <c:val>
            <c:numRef>
              <c:f>Sheet1!$E$2:$E$4</c:f>
              <c:numCache>
                <c:formatCode>0.0%</c:formatCode>
                <c:ptCount val="3"/>
                <c:pt idx="0">
                  <c:v>6.6000000000000003E-2</c:v>
                </c:pt>
                <c:pt idx="1">
                  <c:v>0.14499999999999999</c:v>
                </c:pt>
                <c:pt idx="2">
                  <c:v>0.78900000000000003</c:v>
                </c:pt>
              </c:numCache>
            </c:numRef>
          </c:val>
          <c:extLst xmlns:c16r2="http://schemas.microsoft.com/office/drawing/2015/06/chart">
            <c:ext xmlns:c16="http://schemas.microsoft.com/office/drawing/2014/chart" uri="{C3380CC4-5D6E-409C-BE32-E72D297353CC}">
              <c16:uniqueId val="{00000000-A214-4AFB-8D2B-0F5BA31CD17F}"/>
            </c:ext>
          </c:extLst>
        </c:ser>
        <c:ser>
          <c:idx val="4"/>
          <c:order val="4"/>
          <c:tx>
            <c:strRef>
              <c:f>Sheet1!$F$1</c:f>
              <c:strCache>
                <c:ptCount val="1"/>
                <c:pt idx="0">
                  <c:v>May 2022</c:v>
                </c:pt>
              </c:strCache>
            </c:strRef>
          </c:tx>
          <c:spPr>
            <a:solidFill>
              <a:schemeClr val="accent5"/>
            </a:solidFill>
            <a:ln>
              <a:noFill/>
            </a:ln>
            <a:effectLst/>
          </c:spPr>
          <c:invertIfNegative val="0"/>
          <c:dLbls>
            <c:spPr>
              <a:noFill/>
              <a:ln>
                <a:noFill/>
              </a:ln>
              <a:effectLst/>
            </c:spPr>
            <c:txPr>
              <a:bodyPr rot="0" spcFirstLastPara="1" vertOverflow="ellipsis" vert="horz" wrap="square" anchor="ctr" anchorCtr="1"/>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Yes</c:v>
                </c:pt>
                <c:pt idx="1">
                  <c:v>No</c:v>
                </c:pt>
                <c:pt idx="2">
                  <c:v>N/A</c:v>
                </c:pt>
              </c:strCache>
            </c:strRef>
          </c:cat>
          <c:val>
            <c:numRef>
              <c:f>Sheet1!$F$2:$F$4</c:f>
              <c:numCache>
                <c:formatCode>0.0%</c:formatCode>
                <c:ptCount val="3"/>
                <c:pt idx="0">
                  <c:v>9.0999999999999998E-2</c:v>
                </c:pt>
                <c:pt idx="1">
                  <c:v>0.20200000000000001</c:v>
                </c:pt>
                <c:pt idx="2">
                  <c:v>0.70599999999999996</c:v>
                </c:pt>
              </c:numCache>
            </c:numRef>
          </c:val>
          <c:extLst xmlns:c16r2="http://schemas.microsoft.com/office/drawing/2015/06/chart">
            <c:ext xmlns:c16="http://schemas.microsoft.com/office/drawing/2014/chart" uri="{C3380CC4-5D6E-409C-BE32-E72D297353CC}">
              <c16:uniqueId val="{00000001-A214-4AFB-8D2B-0F5BA31CD17F}"/>
            </c:ext>
          </c:extLst>
        </c:ser>
        <c:ser>
          <c:idx val="5"/>
          <c:order val="5"/>
          <c:tx>
            <c:strRef>
              <c:f>Sheet1!$G$1</c:f>
              <c:strCache>
                <c:ptCount val="1"/>
                <c:pt idx="0">
                  <c:v>September 2022</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dk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dk1">
                          <a:lumMod val="35000"/>
                          <a:lumOff val="65000"/>
                        </a:schemeClr>
                      </a:solidFill>
                      <a:round/>
                    </a:ln>
                    <a:effectLst/>
                  </c:spPr>
                </c15:leaderLines>
              </c:ext>
            </c:extLst>
          </c:dLbls>
          <c:cat>
            <c:strRef>
              <c:f>Sheet1!$A$2:$A$4</c:f>
              <c:strCache>
                <c:ptCount val="3"/>
                <c:pt idx="0">
                  <c:v>Yes</c:v>
                </c:pt>
                <c:pt idx="1">
                  <c:v>No</c:v>
                </c:pt>
                <c:pt idx="2">
                  <c:v>N/A</c:v>
                </c:pt>
              </c:strCache>
            </c:strRef>
          </c:cat>
          <c:val>
            <c:numRef>
              <c:f>Sheet1!$G$2:$G$4</c:f>
              <c:numCache>
                <c:formatCode>0.0%</c:formatCode>
                <c:ptCount val="3"/>
                <c:pt idx="0">
                  <c:v>9.0999999999999998E-2</c:v>
                </c:pt>
                <c:pt idx="1">
                  <c:v>0.16700000000000001</c:v>
                </c:pt>
                <c:pt idx="2">
                  <c:v>0.74199999999999999</c:v>
                </c:pt>
              </c:numCache>
            </c:numRef>
          </c:val>
          <c:extLst xmlns:c16r2="http://schemas.microsoft.com/office/drawing/2015/06/chart">
            <c:ext xmlns:c16="http://schemas.microsoft.com/office/drawing/2014/chart" uri="{C3380CC4-5D6E-409C-BE32-E72D297353CC}">
              <c16:uniqueId val="{00000002-A214-4AFB-8D2B-0F5BA31CD17F}"/>
            </c:ext>
          </c:extLst>
        </c:ser>
        <c:dLbls>
          <c:showLegendKey val="0"/>
          <c:showVal val="0"/>
          <c:showCatName val="0"/>
          <c:showSerName val="0"/>
          <c:showPercent val="0"/>
          <c:showBubbleSize val="0"/>
        </c:dLbls>
        <c:gapWidth val="267"/>
        <c:overlap val="-43"/>
        <c:axId val="559515688"/>
        <c:axId val="559516472"/>
      </c:barChart>
      <c:catAx>
        <c:axId val="559515688"/>
        <c:scaling>
          <c:orientation val="minMax"/>
        </c:scaling>
        <c:delete val="0"/>
        <c:axPos val="b"/>
        <c:numFmt formatCode="General" sourceLinked="1"/>
        <c:majorTickMark val="none"/>
        <c:minorTickMark val="none"/>
        <c:tickLblPos val="nextTo"/>
        <c:spPr>
          <a:noFill/>
          <a:ln w="9525" cap="flat" cmpd="sng" algn="ctr">
            <a:solidFill>
              <a:schemeClr val="dk1">
                <a:lumMod val="15000"/>
                <a:lumOff val="85000"/>
              </a:schemeClr>
            </a:solidFill>
            <a:round/>
          </a:ln>
          <a:effectLst/>
        </c:spPr>
        <c:txPr>
          <a:bodyPr rot="-60000000" spcFirstLastPara="1" vertOverflow="ellipsis" vert="horz" wrap="square" anchor="ctr" anchorCtr="1"/>
          <a:lstStyle/>
          <a:p>
            <a:pPr>
              <a:defRPr sz="1600" b="0" i="0" u="none" strike="noStrike" kern="1200" cap="none" spc="0" normalizeH="0" baseline="0">
                <a:solidFill>
                  <a:schemeClr val="dk1">
                    <a:lumMod val="65000"/>
                    <a:lumOff val="35000"/>
                  </a:schemeClr>
                </a:solidFill>
                <a:latin typeface="+mn-lt"/>
                <a:ea typeface="+mn-ea"/>
                <a:cs typeface="+mn-cs"/>
              </a:defRPr>
            </a:pPr>
            <a:endParaRPr lang="en-US"/>
          </a:p>
        </c:txPr>
        <c:crossAx val="559516472"/>
        <c:crosses val="autoZero"/>
        <c:auto val="1"/>
        <c:lblAlgn val="ctr"/>
        <c:lblOffset val="100"/>
        <c:noMultiLvlLbl val="0"/>
      </c:catAx>
      <c:valAx>
        <c:axId val="559516472"/>
        <c:scaling>
          <c:orientation val="minMax"/>
        </c:scaling>
        <c:delete val="0"/>
        <c:axPos val="l"/>
        <c:majorGridlines>
          <c:spPr>
            <a:ln w="9525" cap="flat" cmpd="sng" algn="ctr">
              <a:solidFill>
                <a:schemeClr val="dk1">
                  <a:lumMod val="15000"/>
                  <a:lumOff val="85000"/>
                </a:schemeClr>
              </a:solidFill>
              <a:round/>
            </a:ln>
            <a:effectLst/>
          </c:spPr>
        </c:majorGridlines>
        <c:numFmt formatCode="0.0%" sourceLinked="1"/>
        <c:majorTickMark val="none"/>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crossAx val="559515688"/>
        <c:crosses val="autoZero"/>
        <c:crossBetween val="between"/>
      </c:valAx>
      <c:dTable>
        <c:showHorzBorder val="1"/>
        <c:showVertBorder val="1"/>
        <c:showOutline val="1"/>
        <c:showKeys val="1"/>
        <c:spPr>
          <a:noFill/>
          <a:ln w="9525" cap="flat" cmpd="sng" algn="ctr">
            <a:solidFill>
              <a:schemeClr val="dk1">
                <a:lumMod val="15000"/>
                <a:lumOff val="85000"/>
              </a:schemeClr>
            </a:solidFill>
            <a:round/>
          </a:ln>
          <a:effectLst/>
        </c:spPr>
        <c:txPr>
          <a:bodyPr rot="0" spcFirstLastPara="1" vertOverflow="ellipsis" vert="horz" wrap="square" anchor="ctr" anchorCtr="1"/>
          <a:lstStyle/>
          <a:p>
            <a:pPr rtl="0">
              <a:defRPr sz="1600" b="0" i="0" u="none" strike="noStrike" kern="1200" baseline="0">
                <a:solidFill>
                  <a:schemeClr val="dk1">
                    <a:lumMod val="65000"/>
                    <a:lumOff val="35000"/>
                  </a:schemeClr>
                </a:solidFill>
                <a:latin typeface="+mn-lt"/>
                <a:ea typeface="+mn-ea"/>
                <a:cs typeface="+mn-cs"/>
              </a:defRPr>
            </a:pPr>
            <a:endParaRPr lang="en-US"/>
          </a:p>
        </c:txPr>
      </c:dTable>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lt1"/>
    </a:solidFill>
    <a:ln w="9525" cap="flat" cmpd="sng" algn="ctr">
      <a:solidFill>
        <a:schemeClr val="dk1">
          <a:lumMod val="15000"/>
          <a:lumOff val="85000"/>
        </a:schemeClr>
      </a:solidFill>
      <a:round/>
    </a:ln>
    <a:effectLst/>
  </c:spPr>
  <c:txPr>
    <a:bodyPr/>
    <a:lstStyle/>
    <a:p>
      <a:pPr>
        <a:defRPr sz="1600"/>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a:t>2014 - Net Surplus/Deficit</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7.5283150605556626E-2"/>
          <c:y val="0.13801312259391363"/>
          <c:w val="0.85156422738477444"/>
          <c:h val="0.77801633288304373"/>
        </c:manualLayout>
      </c:layout>
      <c:pieChart>
        <c:varyColors val="1"/>
        <c:ser>
          <c:idx val="0"/>
          <c:order val="0"/>
          <c:tx>
            <c:strRef>
              <c:f>Sheet1!$B$1</c:f>
              <c:strCache>
                <c:ptCount val="1"/>
                <c:pt idx="0">
                  <c:v>Nett Surplus/Deficit</c:v>
                </c:pt>
              </c:strCache>
            </c:strRef>
          </c:tx>
          <c:spPr>
            <a:solidFill>
              <a:schemeClr val="tx1">
                <a:lumMod val="50000"/>
                <a:lumOff val="50000"/>
              </a:schemeClr>
            </a:solidFill>
            <a:ln>
              <a:solidFill>
                <a:schemeClr val="bg1"/>
              </a:solidFill>
            </a:ln>
          </c:spPr>
          <c:dPt>
            <c:idx val="0"/>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4-3F55-4E6A-AAB1-AB5887C69150}"/>
              </c:ext>
            </c:extLst>
          </c:dPt>
          <c:dPt>
            <c:idx val="1"/>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3F55-4E6A-AAB1-AB5887C69150}"/>
              </c:ext>
            </c:extLst>
          </c:dPt>
          <c:dPt>
            <c:idx val="2"/>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6-3F55-4E6A-AAB1-AB5887C69150}"/>
              </c:ext>
            </c:extLst>
          </c:dPt>
          <c:dPt>
            <c:idx val="3"/>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A-3F55-4E6A-AAB1-AB5887C69150}"/>
              </c:ext>
            </c:extLst>
          </c:dPt>
          <c:dPt>
            <c:idx val="4"/>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3F55-4E6A-AAB1-AB5887C69150}"/>
              </c:ext>
            </c:extLst>
          </c:dPt>
          <c:dPt>
            <c:idx val="5"/>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1-3F55-4E6A-AAB1-AB5887C69150}"/>
              </c:ext>
            </c:extLst>
          </c:dPt>
          <c:dPt>
            <c:idx val="6"/>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8-3F55-4E6A-AAB1-AB5887C69150}"/>
              </c:ext>
            </c:extLst>
          </c:dPt>
          <c:dPt>
            <c:idx val="7"/>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9-3F55-4E6A-AAB1-AB5887C69150}"/>
              </c:ext>
            </c:extLst>
          </c:dPt>
          <c:dPt>
            <c:idx val="8"/>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2-3F55-4E6A-AAB1-AB5887C69150}"/>
              </c:ext>
            </c:extLst>
          </c:dPt>
          <c:dPt>
            <c:idx val="9"/>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3F55-4E6A-AAB1-AB5887C69150}"/>
              </c:ext>
            </c:extLst>
          </c:dPt>
          <c:dPt>
            <c:idx val="10"/>
            <c:bubble3D val="0"/>
            <c:spPr>
              <a:solidFill>
                <a:schemeClr val="tx1">
                  <a:lumMod val="50000"/>
                  <a:lumOff val="50000"/>
                </a:schemeClr>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14-3BC0-4245-81E0-9DFF3E0A69A2}"/>
              </c:ext>
            </c:extLst>
          </c:dPt>
          <c:dPt>
            <c:idx val="11"/>
            <c:bubble3D val="0"/>
            <c:spPr>
              <a:solidFill>
                <a:schemeClr val="tx1">
                  <a:lumMod val="50000"/>
                  <a:lumOff val="50000"/>
                </a:schemeClr>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17-0BD5-4E88-B9F9-4BA9DF6E949A}"/>
              </c:ext>
            </c:extLst>
          </c:dPt>
          <c:dLbls>
            <c:dLbl>
              <c:idx val="0"/>
              <c:layout>
                <c:manualLayout>
                  <c:x val="2.2405824962453229E-2"/>
                  <c:y val="-0.42333952305349154"/>
                </c:manualLayout>
              </c:layout>
              <c:dLblPos val="bestFit"/>
              <c:showLegendKey val="0"/>
              <c:showVal val="1"/>
              <c:showCatName val="1"/>
              <c:showSerName val="0"/>
              <c:showPercent val="0"/>
              <c:showBubbleSize val="0"/>
              <c:separator>
</c:separator>
              <c:extLst xmlns:c16r2="http://schemas.microsoft.com/office/drawing/2015/06/chart">
                <c:ext xmlns:c16="http://schemas.microsoft.com/office/drawing/2014/chart" uri="{C3380CC4-5D6E-409C-BE32-E72D297353CC}">
                  <c16:uniqueId val="{00000004-3F55-4E6A-AAB1-AB5887C69150}"/>
                </c:ext>
                <c:ext xmlns:c15="http://schemas.microsoft.com/office/drawing/2012/chart" uri="{CE6537A1-D6FC-4f65-9D91-7224C49458BB}"/>
              </c:extLst>
            </c:dLbl>
            <c:dLbl>
              <c:idx val="8"/>
              <c:layout>
                <c:manualLayout>
                  <c:x val="-8.4186652332044573E-2"/>
                  <c:y val="5.4646822465722444E-2"/>
                </c:manualLayout>
              </c:layout>
              <c:tx>
                <c:rich>
                  <a:bodyPr rot="0" spcFirstLastPara="1" vertOverflow="ellipsis" vert="horz" wrap="square" lIns="38100" tIns="19050" rIns="38100" bIns="19050" anchor="ctr" anchorCtr="0">
                    <a:spAutoFit/>
                  </a:bodyPr>
                  <a:lstStyle/>
                  <a:p>
                    <a:pPr algn="ctr" rtl="0">
                      <a:defRPr lang="en-US" sz="1200" b="0" i="0" u="none" strike="noStrike" kern="1200" baseline="0">
                        <a:solidFill>
                          <a:prstClr val="black"/>
                        </a:solidFill>
                        <a:latin typeface="+mn-lt"/>
                        <a:ea typeface="+mn-ea"/>
                        <a:cs typeface="+mn-cs"/>
                      </a:defRPr>
                    </a:pPr>
                    <a:fld id="{B64C111D-1E60-4CA6-AD73-997E1170D7E3}" type="CATEGORYNAME">
                      <a:rPr lang="en-US" sz="1200" b="0" i="0" u="none" strike="noStrike" kern="1200" baseline="0">
                        <a:solidFill>
                          <a:prstClr val="black"/>
                        </a:solidFill>
                        <a:latin typeface="+mn-lt"/>
                        <a:ea typeface="+mn-ea"/>
                        <a:cs typeface="+mn-cs"/>
                      </a:rPr>
                      <a:pPr algn="ctr" rtl="0">
                        <a:defRPr lang="en-US" sz="1200" b="0">
                          <a:solidFill>
                            <a:prstClr val="black"/>
                          </a:solidFill>
                        </a:defRPr>
                      </a:pPr>
                      <a:t>[CATEGORY NAME]</a:t>
                    </a:fld>
                    <a:r>
                      <a:rPr lang="en-US" sz="1200" b="0" i="0" u="none" strike="noStrike" kern="1200" baseline="0">
                        <a:solidFill>
                          <a:prstClr val="black"/>
                        </a:solidFill>
                        <a:latin typeface="+mn-lt"/>
                        <a:ea typeface="+mn-ea"/>
                        <a:cs typeface="+mn-cs"/>
                      </a:rPr>
                      <a:t>
</a:t>
                    </a:r>
                    <a:fld id="{115D5C27-73F8-4F4A-B9D1-5BBE87C1B4E9}" type="VALUE">
                      <a:rPr lang="en-US" sz="1200" b="0" i="0" u="none" strike="noStrike" kern="1200" baseline="0">
                        <a:solidFill>
                          <a:prstClr val="black"/>
                        </a:solidFill>
                        <a:latin typeface="+mn-lt"/>
                        <a:ea typeface="+mn-ea"/>
                        <a:cs typeface="+mn-cs"/>
                      </a:rPr>
                      <a:pPr algn="ctr" rtl="0">
                        <a:defRPr lang="en-US" sz="1200" b="0">
                          <a:solidFill>
                            <a:prstClr val="black"/>
                          </a:solidFill>
                        </a:defRPr>
                      </a:pPr>
                      <a:t>[VALUE]</a:t>
                    </a:fld>
                    <a:endParaRPr lang="en-US" sz="1200" b="0" i="0" u="none" strike="noStrike" kern="1200" baseline="0">
                      <a:solidFill>
                        <a:prstClr val="black"/>
                      </a:solidFill>
                      <a:latin typeface="+mn-lt"/>
                      <a:ea typeface="+mn-ea"/>
                      <a:cs typeface="+mn-cs"/>
                    </a:endParaRPr>
                  </a:p>
                </c:rich>
              </c:tx>
              <c:spPr>
                <a:noFill/>
                <a:ln>
                  <a:noFill/>
                </a:ln>
                <a:effectLst/>
              </c:spPr>
              <c:txPr>
                <a:bodyPr rot="0" spcFirstLastPara="1" vertOverflow="ellipsis" vert="horz" wrap="square" lIns="38100" tIns="19050" rIns="38100" bIns="19050" anchor="ctr" anchorCtr="0">
                  <a:spAutoFit/>
                </a:bodyPr>
                <a:lstStyle/>
                <a:p>
                  <a:pPr algn="ctr" rtl="0">
                    <a:defRPr lang="en-US" sz="1200" b="0" i="0" u="none" strike="noStrike" kern="1200" baseline="0">
                      <a:solidFill>
                        <a:prstClr val="black"/>
                      </a:solidFill>
                      <a:latin typeface="+mn-lt"/>
                      <a:ea typeface="+mn-ea"/>
                      <a:cs typeface="+mn-cs"/>
                    </a:defRPr>
                  </a:pPr>
                  <a:endParaRPr lang="en-US"/>
                </a:p>
              </c:txPr>
              <c:dLblPos val="bestFit"/>
              <c:showLegendKey val="0"/>
              <c:showVal val="1"/>
              <c:showCatName val="1"/>
              <c:showSerName val="0"/>
              <c:showPercent val="0"/>
              <c:showBubbleSize val="0"/>
              <c:separator>
</c:separator>
              <c:extLst xmlns:c16r2="http://schemas.microsoft.com/office/drawing/2015/06/chart">
                <c:ext xmlns:c16="http://schemas.microsoft.com/office/drawing/2014/chart" uri="{C3380CC4-5D6E-409C-BE32-E72D297353CC}">
                  <c16:uniqueId val="{00000002-3F55-4E6A-AAB1-AB5887C69150}"/>
                </c:ext>
                <c:ext xmlns:c15="http://schemas.microsoft.com/office/drawing/2012/chart" uri="{CE6537A1-D6FC-4f65-9D91-7224C49458BB}">
                  <c15:dlblFieldTable/>
                  <c15:showDataLabelsRange val="0"/>
                </c:ext>
              </c:extLst>
            </c:dLbl>
            <c:dLbl>
              <c:idx val="10"/>
              <c:layout>
                <c:manualLayout>
                  <c:x val="-9.1184684255922896E-2"/>
                  <c:y val="0.17298092914011953"/>
                </c:manualLayout>
              </c:layout>
              <c:dLblPos val="bestFit"/>
              <c:showLegendKey val="0"/>
              <c:showVal val="1"/>
              <c:showCatName val="1"/>
              <c:showSerName val="0"/>
              <c:showPercent val="0"/>
              <c:showBubbleSize val="0"/>
              <c:separator>
</c:separator>
              <c:extLst xmlns:c16r2="http://schemas.microsoft.com/office/drawing/2015/06/chart">
                <c:ext xmlns:c16="http://schemas.microsoft.com/office/drawing/2014/chart" uri="{C3380CC4-5D6E-409C-BE32-E72D297353CC}">
                  <c16:uniqueId val="{00000014-3BC0-4245-81E0-9DFF3E0A69A2}"/>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Sheet1!$A$2:$A$13</c:f>
              <c:strCache>
                <c:ptCount val="11"/>
                <c:pt idx="0">
                  <c:v>Biotechnology &amp; Food Technology</c:v>
                </c:pt>
                <c:pt idx="1">
                  <c:v>Chemistry</c:v>
                </c:pt>
                <c:pt idx="2">
                  <c:v>Clothing &amp; Textiles</c:v>
                </c:pt>
                <c:pt idx="3">
                  <c:v>Food and Nutrition</c:v>
                </c:pt>
                <c:pt idx="4">
                  <c:v>Horticulture</c:v>
                </c:pt>
                <c:pt idx="5">
                  <c:v>Maritime Studies</c:v>
                </c:pt>
                <c:pt idx="6">
                  <c:v>Mathematics</c:v>
                </c:pt>
                <c:pt idx="7">
                  <c:v>Physics</c:v>
                </c:pt>
                <c:pt idx="8">
                  <c:v>Sport Studies</c:v>
                </c:pt>
                <c:pt idx="9">
                  <c:v>Statistics</c:v>
                </c:pt>
                <c:pt idx="10">
                  <c:v>Faculty</c:v>
                </c:pt>
              </c:strCache>
            </c:strRef>
          </c:cat>
          <c:val>
            <c:numRef>
              <c:f>Sheet1!$B$2:$B$13</c:f>
              <c:numCache>
                <c:formatCode>_ "R"\ * #\ ##0_ ;_ "R"\ * \-#\ ##0_ ;_ "R"\ * "-"??_ ;_ @_ </c:formatCode>
                <c:ptCount val="12"/>
                <c:pt idx="0">
                  <c:v>-753023</c:v>
                </c:pt>
                <c:pt idx="1">
                  <c:v>-2148466</c:v>
                </c:pt>
                <c:pt idx="2">
                  <c:v>-2418928</c:v>
                </c:pt>
                <c:pt idx="3">
                  <c:v>-2890776</c:v>
                </c:pt>
                <c:pt idx="4">
                  <c:v>-907126</c:v>
                </c:pt>
                <c:pt idx="5">
                  <c:v>-1720550</c:v>
                </c:pt>
                <c:pt idx="6">
                  <c:v>-5038845</c:v>
                </c:pt>
                <c:pt idx="7">
                  <c:v>-2240145</c:v>
                </c:pt>
                <c:pt idx="8">
                  <c:v>970918</c:v>
                </c:pt>
                <c:pt idx="9">
                  <c:v>-310744</c:v>
                </c:pt>
                <c:pt idx="10">
                  <c:v>-17457685</c:v>
                </c:pt>
              </c:numCache>
            </c:numRef>
          </c:val>
          <c:extLst xmlns:c16r2="http://schemas.microsoft.com/office/drawing/2015/06/chart">
            <c:ext xmlns:c16="http://schemas.microsoft.com/office/drawing/2014/chart" uri="{C3380CC4-5D6E-409C-BE32-E72D297353CC}">
              <c16:uniqueId val="{00000000-3F55-4E6A-AAB1-AB5887C69150}"/>
            </c:ext>
          </c:extLst>
        </c:ser>
        <c:dLbls>
          <c:dLblPos val="inEnd"/>
          <c:showLegendKey val="0"/>
          <c:showVal val="1"/>
          <c:showCatName val="0"/>
          <c:showSerName val="0"/>
          <c:showPercent val="0"/>
          <c:showBubbleSize val="0"/>
          <c:showLeaderLines val="1"/>
        </c:dLbls>
        <c:firstSliceAng val="88"/>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a:t>2015 - Net Surplus/Deficit</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Nett Surplus/Deficit</c:v>
                </c:pt>
              </c:strCache>
            </c:strRef>
          </c:tx>
          <c:spPr>
            <a:solidFill>
              <a:srgbClr val="FF0000"/>
            </a:solidFill>
            <a:ln>
              <a:solidFill>
                <a:schemeClr val="bg1"/>
              </a:solidFill>
            </a:ln>
          </c:spPr>
          <c:dPt>
            <c:idx val="0"/>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4-3F55-4E6A-AAB1-AB5887C69150}"/>
              </c:ext>
            </c:extLst>
          </c:dPt>
          <c:dPt>
            <c:idx val="1"/>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3F55-4E6A-AAB1-AB5887C69150}"/>
              </c:ext>
            </c:extLst>
          </c:dPt>
          <c:dPt>
            <c:idx val="2"/>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6-3F55-4E6A-AAB1-AB5887C69150}"/>
              </c:ext>
            </c:extLst>
          </c:dPt>
          <c:dPt>
            <c:idx val="3"/>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A-3F55-4E6A-AAB1-AB5887C69150}"/>
              </c:ext>
            </c:extLst>
          </c:dPt>
          <c:dPt>
            <c:idx val="4"/>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3F55-4E6A-AAB1-AB5887C69150}"/>
              </c:ext>
            </c:extLst>
          </c:dPt>
          <c:dPt>
            <c:idx val="5"/>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1-3F55-4E6A-AAB1-AB5887C69150}"/>
              </c:ext>
            </c:extLst>
          </c:dPt>
          <c:dPt>
            <c:idx val="6"/>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8-3F55-4E6A-AAB1-AB5887C69150}"/>
              </c:ext>
            </c:extLst>
          </c:dPt>
          <c:dPt>
            <c:idx val="7"/>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9-3F55-4E6A-AAB1-AB5887C69150}"/>
              </c:ext>
            </c:extLst>
          </c:dPt>
          <c:dPt>
            <c:idx val="8"/>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2-3F55-4E6A-AAB1-AB5887C69150}"/>
              </c:ext>
            </c:extLst>
          </c:dPt>
          <c:dPt>
            <c:idx val="9"/>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3F55-4E6A-AAB1-AB5887C69150}"/>
              </c:ext>
            </c:extLst>
          </c:dPt>
          <c:dPt>
            <c:idx val="10"/>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15-A614-4FFA-A042-A103FFAB77EC}"/>
              </c:ext>
            </c:extLst>
          </c:dPt>
          <c:dLbls>
            <c:dLbl>
              <c:idx val="8"/>
              <c:tx>
                <c:rich>
                  <a:bodyPr/>
                  <a:lstStyle/>
                  <a:p>
                    <a:fld id="{5ECDECF7-5C2E-4A93-B9BC-CD0075CA4056}" type="CATEGORYNAME">
                      <a:rPr lang="en-US">
                        <a:solidFill>
                          <a:schemeClr val="bg1"/>
                        </a:solidFill>
                      </a:rPr>
                      <a:pPr/>
                      <a:t>[CATEGORY NAME]</a:t>
                    </a:fld>
                    <a:r>
                      <a:rPr lang="en-US" baseline="0">
                        <a:solidFill>
                          <a:schemeClr val="bg1"/>
                        </a:solidFill>
                      </a:rPr>
                      <a:t>
</a:t>
                    </a:r>
                    <a:fld id="{632AD603-D6D3-4677-A5BE-EA8DC086FF09}" type="VALUE">
                      <a:rPr lang="en-US" baseline="0">
                        <a:solidFill>
                          <a:schemeClr val="bg1"/>
                        </a:solidFill>
                      </a:rPr>
                      <a:pPr/>
                      <a:t>[VALUE]</a:t>
                    </a:fld>
                    <a:endParaRPr lang="en-US" baseline="0">
                      <a:solidFill>
                        <a:schemeClr val="bg1"/>
                      </a:solidFill>
                    </a:endParaRPr>
                  </a:p>
                </c:rich>
              </c:tx>
              <c:dLblPos val="bestFit"/>
              <c:showLegendKey val="0"/>
              <c:showVal val="1"/>
              <c:showCatName val="1"/>
              <c:showSerName val="0"/>
              <c:showPercent val="0"/>
              <c:showBubbleSize val="0"/>
              <c:separator>
</c:separator>
              <c:extLst xmlns:c16r2="http://schemas.microsoft.com/office/drawing/2015/06/chart">
                <c:ext xmlns:c16="http://schemas.microsoft.com/office/drawing/2014/chart" uri="{C3380CC4-5D6E-409C-BE32-E72D297353CC}">
                  <c16:uniqueId val="{00000002-3F55-4E6A-AAB1-AB5887C69150}"/>
                </c:ext>
                <c:ext xmlns:c15="http://schemas.microsoft.com/office/drawing/2012/chart" uri="{CE6537A1-D6FC-4f65-9D91-7224C49458BB}">
                  <c15:dlblFieldTable/>
                  <c15:showDataLabelsRange val="0"/>
                </c:ext>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Sheet1!$A$2:$A$12</c:f>
              <c:strCache>
                <c:ptCount val="11"/>
                <c:pt idx="0">
                  <c:v>Biotechnology &amp; Food Technology</c:v>
                </c:pt>
                <c:pt idx="1">
                  <c:v>Chemistry</c:v>
                </c:pt>
                <c:pt idx="2">
                  <c:v>Clothing &amp; Textiles</c:v>
                </c:pt>
                <c:pt idx="3">
                  <c:v>Food and Nutrition</c:v>
                </c:pt>
                <c:pt idx="4">
                  <c:v>Horticulture</c:v>
                </c:pt>
                <c:pt idx="5">
                  <c:v>Maritime Studies</c:v>
                </c:pt>
                <c:pt idx="6">
                  <c:v>Mathematics</c:v>
                </c:pt>
                <c:pt idx="7">
                  <c:v>Physics</c:v>
                </c:pt>
                <c:pt idx="8">
                  <c:v>Sport Studies</c:v>
                </c:pt>
                <c:pt idx="9">
                  <c:v>Statistics</c:v>
                </c:pt>
                <c:pt idx="10">
                  <c:v>Faculty</c:v>
                </c:pt>
              </c:strCache>
            </c:strRef>
          </c:cat>
          <c:val>
            <c:numRef>
              <c:f>Sheet1!$B$2:$B$12</c:f>
              <c:numCache>
                <c:formatCode>_ "R"\ * #\ ##0_ ;_ "R"\ * \-#\ ##0_ ;_ "R"\ * "-"??_ ;_ @_ </c:formatCode>
                <c:ptCount val="11"/>
                <c:pt idx="0">
                  <c:v>-83693</c:v>
                </c:pt>
                <c:pt idx="1">
                  <c:v>-2691322</c:v>
                </c:pt>
                <c:pt idx="2">
                  <c:v>-3012981</c:v>
                </c:pt>
                <c:pt idx="3">
                  <c:v>-2351321</c:v>
                </c:pt>
                <c:pt idx="4">
                  <c:v>-169717</c:v>
                </c:pt>
                <c:pt idx="5">
                  <c:v>-3693587</c:v>
                </c:pt>
                <c:pt idx="6">
                  <c:v>-353388</c:v>
                </c:pt>
                <c:pt idx="7">
                  <c:v>-2129657</c:v>
                </c:pt>
                <c:pt idx="8">
                  <c:v>2041113</c:v>
                </c:pt>
                <c:pt idx="9">
                  <c:v>545838</c:v>
                </c:pt>
                <c:pt idx="10">
                  <c:v>11675670</c:v>
                </c:pt>
              </c:numCache>
            </c:numRef>
          </c:val>
          <c:extLst xmlns:c16r2="http://schemas.microsoft.com/office/drawing/2015/06/chart">
            <c:ext xmlns:c16="http://schemas.microsoft.com/office/drawing/2014/chart" uri="{C3380CC4-5D6E-409C-BE32-E72D297353CC}">
              <c16:uniqueId val="{00000000-3F55-4E6A-AAB1-AB5887C69150}"/>
            </c:ext>
          </c:extLst>
        </c:ser>
        <c:dLbls>
          <c:dLblPos val="inEnd"/>
          <c:showLegendKey val="0"/>
          <c:showVal val="1"/>
          <c:showCatName val="0"/>
          <c:showSerName val="0"/>
          <c:showPercent val="0"/>
          <c:showBubbleSize val="0"/>
          <c:showLeaderLines val="1"/>
        </c:dLbls>
        <c:firstSliceAng val="88"/>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r>
              <a:rPr lang="en-US"/>
              <a:t>2016 - Net Surplus/Deficit</a:t>
            </a:r>
          </a:p>
        </c:rich>
      </c:tx>
      <c:overlay val="0"/>
      <c:spPr>
        <a:noFill/>
        <a:ln>
          <a:noFill/>
        </a:ln>
        <a:effectLst/>
      </c:spPr>
      <c:txPr>
        <a:bodyPr rot="0" spcFirstLastPara="1" vertOverflow="ellipsis" vert="horz" wrap="square" anchor="ctr" anchorCtr="1"/>
        <a:lstStyle/>
        <a:p>
          <a:pPr>
            <a:defRPr sz="1862" b="1" i="0" u="none" strike="noStrike" kern="1200" cap="all" spc="5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Nett Surplus/Deficit</c:v>
                </c:pt>
              </c:strCache>
            </c:strRef>
          </c:tx>
          <c:spPr>
            <a:solidFill>
              <a:srgbClr val="FF0000"/>
            </a:solidFill>
            <a:ln>
              <a:solidFill>
                <a:schemeClr val="bg1"/>
              </a:solidFill>
            </a:ln>
          </c:spPr>
          <c:dPt>
            <c:idx val="0"/>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4-3F55-4E6A-AAB1-AB5887C69150}"/>
              </c:ext>
            </c:extLst>
          </c:dPt>
          <c:dPt>
            <c:idx val="1"/>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5-3F55-4E6A-AAB1-AB5887C69150}"/>
              </c:ext>
            </c:extLst>
          </c:dPt>
          <c:dPt>
            <c:idx val="2"/>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6-3F55-4E6A-AAB1-AB5887C69150}"/>
              </c:ext>
            </c:extLst>
          </c:dPt>
          <c:dPt>
            <c:idx val="3"/>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A-3F55-4E6A-AAB1-AB5887C69150}"/>
              </c:ext>
            </c:extLst>
          </c:dPt>
          <c:dPt>
            <c:idx val="4"/>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7-3F55-4E6A-AAB1-AB5887C69150}"/>
              </c:ext>
            </c:extLst>
          </c:dPt>
          <c:dPt>
            <c:idx val="5"/>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1-3F55-4E6A-AAB1-AB5887C69150}"/>
              </c:ext>
            </c:extLst>
          </c:dPt>
          <c:dPt>
            <c:idx val="6"/>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8-3F55-4E6A-AAB1-AB5887C69150}"/>
              </c:ext>
            </c:extLst>
          </c:dPt>
          <c:dPt>
            <c:idx val="7"/>
            <c:bubble3D val="0"/>
            <c:spPr>
              <a:solidFill>
                <a:srgbClr val="FF0000"/>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9-3F55-4E6A-AAB1-AB5887C69150}"/>
              </c:ext>
            </c:extLst>
          </c:dPt>
          <c:dPt>
            <c:idx val="8"/>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2-3F55-4E6A-AAB1-AB5887C69150}"/>
              </c:ext>
            </c:extLst>
          </c:dPt>
          <c:dPt>
            <c:idx val="9"/>
            <c:bubble3D val="0"/>
            <c:spPr>
              <a:solidFill>
                <a:schemeClr val="tx1"/>
              </a:solidFill>
              <a:ln>
                <a:solidFill>
                  <a:schemeClr val="bg1"/>
                </a:solidFill>
              </a:ln>
              <a:effectLst/>
              <a:scene3d>
                <a:camera prst="orthographicFront"/>
                <a:lightRig rig="brightRoom" dir="t"/>
              </a:scene3d>
              <a:sp3d prstMaterial="flat">
                <a:bevelT w="50800" h="101600" prst="angle"/>
                <a:contourClr>
                  <a:srgbClr val="000000"/>
                </a:contourClr>
              </a:sp3d>
            </c:spPr>
            <c:extLst xmlns:c16r2="http://schemas.microsoft.com/office/drawing/2015/06/chart">
              <c:ext xmlns:c16="http://schemas.microsoft.com/office/drawing/2014/chart" uri="{C3380CC4-5D6E-409C-BE32-E72D297353CC}">
                <c16:uniqueId val="{00000003-3F55-4E6A-AAB1-AB5887C69150}"/>
              </c:ext>
            </c:extLst>
          </c:dPt>
          <c:dLbls>
            <c:dLbl>
              <c:idx val="5"/>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1-3F55-4E6A-AAB1-AB5887C69150}"/>
                </c:ext>
                <c:ext xmlns:c15="http://schemas.microsoft.com/office/drawing/2012/chart" uri="{CE6537A1-D6FC-4f65-9D91-7224C49458BB}"/>
              </c:extLst>
            </c:dLbl>
            <c:dLbl>
              <c:idx val="8"/>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bg1"/>
                      </a:solidFill>
                      <a:latin typeface="+mn-lt"/>
                      <a:ea typeface="+mn-ea"/>
                      <a:cs typeface="+mn-cs"/>
                    </a:defRPr>
                  </a:pPr>
                  <a:endParaRPr lang="en-US"/>
                </a:p>
              </c:txPr>
              <c:dLblPos val="bestFit"/>
              <c:showLegendKey val="0"/>
              <c:showVal val="1"/>
              <c:showCatName val="1"/>
              <c:showSerName val="0"/>
              <c:showPercent val="0"/>
              <c:showBubbleSize val="0"/>
              <c:extLst xmlns:c16r2="http://schemas.microsoft.com/office/drawing/2015/06/chart">
                <c:ext xmlns:c16="http://schemas.microsoft.com/office/drawing/2014/chart" uri="{C3380CC4-5D6E-409C-BE32-E72D297353CC}">
                  <c16:uniqueId val="{00000002-3F55-4E6A-AAB1-AB5887C69150}"/>
                </c:ext>
                <c:ext xmlns:c15="http://schemas.microsoft.com/office/drawing/2012/chart" uri="{CE6537A1-D6FC-4f65-9D91-7224C49458BB}"/>
              </c:extLst>
            </c:dLbl>
            <c:spPr>
              <a:noFill/>
              <a:ln>
                <a:noFill/>
              </a:ln>
              <a:effectLst/>
            </c:spPr>
            <c:txPr>
              <a:bodyPr rot="0" spcFirstLastPara="1" vertOverflow="ellipsis" vert="horz" wrap="square" lIns="38100" tIns="19050" rIns="38100" bIns="19050" anchor="ctr" anchorCtr="1">
                <a:spAutoFit/>
              </a:bodyPr>
              <a:lstStyle/>
              <a:p>
                <a:pPr>
                  <a:defRPr sz="1200" b="0" i="0" u="none" strike="noStrike" kern="1200" baseline="0">
                    <a:solidFill>
                      <a:schemeClr val="tx1"/>
                    </a:solidFill>
                    <a:latin typeface="+mn-lt"/>
                    <a:ea typeface="+mn-ea"/>
                    <a:cs typeface="+mn-cs"/>
                  </a:defRPr>
                </a:pPr>
                <a:endParaRPr lang="en-US"/>
              </a:p>
            </c:txPr>
            <c:dLblPos val="bestFit"/>
            <c:showLegendKey val="0"/>
            <c:showVal val="1"/>
            <c:showCatName val="1"/>
            <c:showSerName val="0"/>
            <c:showPercent val="0"/>
            <c:showBubbleSize val="0"/>
            <c:separator>
</c:separator>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Sheet1!$A$2:$A$11</c:f>
              <c:strCache>
                <c:ptCount val="10"/>
                <c:pt idx="0">
                  <c:v>Biotechnology &amp; Food Technology</c:v>
                </c:pt>
                <c:pt idx="1">
                  <c:v>Chemistry</c:v>
                </c:pt>
                <c:pt idx="2">
                  <c:v>Clothing &amp; Textiles</c:v>
                </c:pt>
                <c:pt idx="3">
                  <c:v>Food and Nutrition</c:v>
                </c:pt>
                <c:pt idx="4">
                  <c:v>Horticulture</c:v>
                </c:pt>
                <c:pt idx="5">
                  <c:v>Maritime Studies</c:v>
                </c:pt>
                <c:pt idx="6">
                  <c:v>Mathematics</c:v>
                </c:pt>
                <c:pt idx="7">
                  <c:v>Physics</c:v>
                </c:pt>
                <c:pt idx="8">
                  <c:v>Sport Studies</c:v>
                </c:pt>
                <c:pt idx="9">
                  <c:v>Statistics</c:v>
                </c:pt>
              </c:strCache>
            </c:strRef>
          </c:cat>
          <c:val>
            <c:numRef>
              <c:f>Sheet1!$B$2:$B$11</c:f>
              <c:numCache>
                <c:formatCode>_ "R"\ * #,##0_ ;_ "R"\ * \-#,##0_ ;_ "R"\ * "-"??_ ;_ @_ </c:formatCode>
                <c:ptCount val="10"/>
                <c:pt idx="0">
                  <c:v>-3008588.2223893101</c:v>
                </c:pt>
                <c:pt idx="1">
                  <c:v>-2265253.91105414</c:v>
                </c:pt>
                <c:pt idx="2">
                  <c:v>-1515198.9650317288</c:v>
                </c:pt>
                <c:pt idx="3">
                  <c:v>-1745514.122713754</c:v>
                </c:pt>
                <c:pt idx="4">
                  <c:v>-183479.75964184292</c:v>
                </c:pt>
                <c:pt idx="5">
                  <c:v>2959692.8324769298</c:v>
                </c:pt>
                <c:pt idx="6">
                  <c:v>-1587699.3251486737</c:v>
                </c:pt>
                <c:pt idx="7">
                  <c:v>-2618273.6567223454</c:v>
                </c:pt>
                <c:pt idx="8">
                  <c:v>4526738.7720510866</c:v>
                </c:pt>
                <c:pt idx="9">
                  <c:v>624724.26544286776</c:v>
                </c:pt>
              </c:numCache>
            </c:numRef>
          </c:val>
          <c:extLst xmlns:c16r2="http://schemas.microsoft.com/office/drawing/2015/06/chart">
            <c:ext xmlns:c16="http://schemas.microsoft.com/office/drawing/2014/chart" uri="{C3380CC4-5D6E-409C-BE32-E72D297353CC}">
              <c16:uniqueId val="{00000000-3F55-4E6A-AAB1-AB5887C69150}"/>
            </c:ext>
          </c:extLst>
        </c:ser>
        <c:dLbls>
          <c:dLblPos val="inEnd"/>
          <c:showLegendKey val="0"/>
          <c:showVal val="1"/>
          <c:showCatName val="0"/>
          <c:showSerName val="0"/>
          <c:showPercent val="0"/>
          <c:showBubbleSize val="0"/>
          <c:showLeaderLines val="1"/>
        </c:dLbls>
        <c:firstSliceAng val="88"/>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2">
  <a:schemeClr val="accent2"/>
  <a:schemeClr val="accent4"/>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39">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50000"/>
        <a:lumOff val="50000"/>
      </a:schemeClr>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charts/style18.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19.xml><?xml version="1.0" encoding="utf-8"?>
<cs:chartStyle xmlns:cs="http://schemas.microsoft.com/office/drawing/2012/chartStyle" xmlns:a="http://schemas.openxmlformats.org/drawingml/2006/main" id="231">
  <cs:axisTitle>
    <cs:lnRef idx="0"/>
    <cs:fillRef idx="0"/>
    <cs:effectRef idx="0"/>
    <cs:fontRef idx="minor">
      <a:schemeClr val="tx2"/>
    </cs:fontRef>
    <cs:defRPr sz="1197" b="1" kern="1200"/>
  </cs:axisTitle>
  <cs:categoryAxis>
    <cs:lnRef idx="0"/>
    <cs:fillRef idx="0"/>
    <cs:effectRef idx="0"/>
    <cs:fontRef idx="minor">
      <a:schemeClr val="tx2"/>
    </cs:fontRef>
    <cs:spPr>
      <a:ln w="9525" cap="flat" cmpd="sng" algn="ctr">
        <a:solidFill>
          <a:schemeClr val="tx2">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2">
            <a:lumMod val="15000"/>
            <a:lumOff val="85000"/>
          </a:schemeClr>
        </a:solidFill>
        <a:round/>
      </a:ln>
    </cs:spPr>
    <cs:defRPr sz="1197" kern="1200"/>
  </cs:chartArea>
  <cs:dataLabel>
    <cs:lnRef idx="0"/>
    <cs:fillRef idx="0"/>
    <cs:effectRef idx="0"/>
    <cs:fontRef idx="minor">
      <a:schemeClr val="tx2"/>
    </cs:fontRef>
    <cs:defRPr sz="1197" kern="1200"/>
  </cs:dataLabel>
  <cs:dataLabelCallout>
    <cs:lnRef idx="0"/>
    <cs:fillRef idx="0"/>
    <cs:effectRef idx="0"/>
    <cs:fontRef idx="minor">
      <a:schemeClr val="dk2">
        <a:lumMod val="7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2"/>
    <cs:fontRef idx="minor">
      <a:schemeClr val="tx2"/>
    </cs:fontRef>
  </cs:dataPoint>
  <cs:dataPoint3D>
    <cs:lnRef idx="0"/>
    <cs:fillRef idx="3">
      <cs:styleClr val="auto"/>
    </cs:fillRef>
    <cs:effectRef idx="2"/>
    <cs:fontRef idx="minor">
      <a:schemeClr val="tx2"/>
    </cs:fontRef>
  </cs:dataPoint3D>
  <cs:dataPointLine>
    <cs:lnRef idx="0">
      <cs:styleClr val="auto"/>
    </cs:lnRef>
    <cs:fillRef idx="3"/>
    <cs:effectRef idx="2"/>
    <cs:fontRef idx="minor">
      <a:schemeClr val="tx2"/>
    </cs:fontRef>
    <cs:spPr>
      <a:ln w="31750" cap="rnd">
        <a:solidFill>
          <a:schemeClr val="phClr"/>
        </a:solidFill>
        <a:round/>
      </a:ln>
    </cs:spPr>
  </cs:dataPointLine>
  <cs:dataPointMarker>
    <cs:lnRef idx="0"/>
    <cs:fillRef idx="3">
      <cs:styleClr val="auto"/>
    </cs:fillRef>
    <cs:effectRef idx="2"/>
    <cs:fontRef idx="minor">
      <a:schemeClr val="tx2"/>
    </cs:fontRef>
    <cs:spPr>
      <a:ln w="12700">
        <a:solidFill>
          <a:schemeClr val="lt2"/>
        </a:solidFill>
        <a:round/>
      </a:ln>
    </cs:spPr>
  </cs:dataPointMarker>
  <cs:dataPointMarkerLayout symbol="circle" size="6"/>
  <cs:dataPointWireframe>
    <cs:lnRef idx="0">
      <cs:styleClr val="auto"/>
    </cs:lnRef>
    <cs:fillRef idx="3"/>
    <cs:effectRef idx="2"/>
    <cs:fontRef idx="minor">
      <a:schemeClr val="tx2"/>
    </cs:fontRef>
    <cs:spPr>
      <a:ln w="9525" cap="rnd">
        <a:solidFill>
          <a:schemeClr val="phClr"/>
        </a:solidFill>
        <a:round/>
      </a:ln>
    </cs:spPr>
  </cs:dataPointWireframe>
  <cs:dataTable>
    <cs:lnRef idx="0"/>
    <cs:fillRef idx="0"/>
    <cs:effectRef idx="0"/>
    <cs:fontRef idx="minor">
      <a:schemeClr val="tx2"/>
    </cs:fontRef>
    <cs:spPr>
      <a:ln w="9525">
        <a:solidFill>
          <a:schemeClr val="tx2">
            <a:lumMod val="15000"/>
            <a:lumOff val="85000"/>
          </a:schemeClr>
        </a:solidFill>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2"/>
    </cs:fontRef>
    <cs:spPr>
      <a:ln w="9525">
        <a:solidFill>
          <a:schemeClr val="tx2">
            <a:lumMod val="60000"/>
            <a:lumOff val="40000"/>
          </a:schemeClr>
        </a:solidFill>
        <a:prstDash val="dash"/>
      </a:ln>
    </cs:spPr>
  </cs:dropLine>
  <cs:errorBar>
    <cs:lnRef idx="0"/>
    <cs:fillRef idx="0"/>
    <cs:effectRef idx="0"/>
    <cs:fontRef idx="minor">
      <a:schemeClr val="tx2"/>
    </cs:fontRef>
    <cs:spPr>
      <a:ln w="9525">
        <a:solidFill>
          <a:schemeClr val="tx2">
            <a:lumMod val="75000"/>
          </a:schemeClr>
        </a:solidFill>
        <a:round/>
      </a:ln>
    </cs:spPr>
  </cs:errorBar>
  <cs:floor>
    <cs:lnRef idx="0"/>
    <cs:fillRef idx="0"/>
    <cs:effectRef idx="0"/>
    <cs:fontRef idx="minor">
      <a:schemeClr val="tx2"/>
    </cs:fontRef>
  </cs:floor>
  <cs:gridlineMajor>
    <cs:lnRef idx="0"/>
    <cs:fillRef idx="0"/>
    <cs:effectRef idx="0"/>
    <cs:fontRef idx="minor">
      <a:schemeClr val="tx2"/>
    </cs:fontRef>
    <cs:spPr>
      <a:ln w="9525" cap="flat" cmpd="sng" algn="ctr">
        <a:solidFill>
          <a:schemeClr val="tx2">
            <a:lumMod val="15000"/>
            <a:lumOff val="85000"/>
          </a:schemeClr>
        </a:solidFill>
        <a:round/>
      </a:ln>
    </cs:spPr>
  </cs:gridlineMajor>
  <cs:gridlineMinor>
    <cs:lnRef idx="0"/>
    <cs:fillRef idx="0"/>
    <cs:effectRef idx="0"/>
    <cs:fontRef idx="minor">
      <a:schemeClr val="tx2"/>
    </cs:fontRef>
    <cs:spPr>
      <a:ln>
        <a:solidFill>
          <a:schemeClr val="tx2">
            <a:lumMod val="5000"/>
            <a:lumOff val="95000"/>
          </a:schemeClr>
        </a:solidFill>
      </a:ln>
    </cs:spPr>
  </cs:gridlineMinor>
  <cs:hiLoLine>
    <cs:lnRef idx="0"/>
    <cs:fillRef idx="0"/>
    <cs:effectRef idx="0"/>
    <cs:fontRef idx="minor">
      <a:schemeClr val="tx2"/>
    </cs:fontRef>
    <cs:spPr>
      <a:ln w="9525">
        <a:solidFill>
          <a:schemeClr val="tx2">
            <a:lumMod val="60000"/>
            <a:lumOff val="40000"/>
          </a:schemeClr>
        </a:solidFill>
        <a:prstDash val="dash"/>
      </a:ln>
    </cs:spPr>
  </cs:hiLoLine>
  <cs:leaderLine>
    <cs:lnRef idx="0"/>
    <cs:fillRef idx="0"/>
    <cs:effectRef idx="0"/>
    <cs:fontRef idx="minor">
      <a:schemeClr val="tx2"/>
    </cs:fontRef>
    <cs:spPr>
      <a:ln w="9525">
        <a:solidFill>
          <a:schemeClr val="tx2">
            <a:lumMod val="35000"/>
            <a:lumOff val="65000"/>
          </a:schemeClr>
        </a:solidFill>
      </a:ln>
    </cs:spPr>
  </cs:leaderLine>
  <cs:legend>
    <cs:lnRef idx="0"/>
    <cs:fillRef idx="0"/>
    <cs:effectRef idx="0"/>
    <cs:fontRef idx="minor">
      <a:schemeClr val="tx2"/>
    </cs:fontRef>
    <cs:defRPr sz="1197" kern="1200"/>
  </cs:legend>
  <cs:plotArea>
    <cs:lnRef idx="0"/>
    <cs:fillRef idx="0"/>
    <cs:effectRef idx="0"/>
    <cs:fontRef idx="minor">
      <a:schemeClr val="tx2"/>
    </cs:fontRef>
  </cs:plotArea>
  <cs:plotArea3D>
    <cs:lnRef idx="0"/>
    <cs:fillRef idx="0"/>
    <cs:effectRef idx="0"/>
    <cs:fontRef idx="minor">
      <a:schemeClr val="tx2"/>
    </cs:fontRef>
  </cs:plotArea3D>
  <cs:seriesAxis>
    <cs:lnRef idx="0"/>
    <cs:fillRef idx="0"/>
    <cs:effectRef idx="0"/>
    <cs:fontRef idx="minor">
      <a:schemeClr val="tx2"/>
    </cs:fontRef>
    <cs:spPr>
      <a:ln w="9525" cap="flat" cmpd="sng" algn="ctr">
        <a:solidFill>
          <a:schemeClr val="tx2">
            <a:lumMod val="15000"/>
            <a:lumOff val="85000"/>
          </a:schemeClr>
        </a:solidFill>
        <a:round/>
      </a:ln>
    </cs:spPr>
    <cs:defRPr sz="1197" kern="1200"/>
  </cs:seriesAxis>
  <cs:seriesLine>
    <cs:lnRef idx="0"/>
    <cs:fillRef idx="0"/>
    <cs:effectRef idx="0"/>
    <cs:fontRef idx="minor">
      <a:schemeClr val="tx2"/>
    </cs:fontRef>
    <cs:spPr>
      <a:ln w="9525">
        <a:solidFill>
          <a:schemeClr val="tx2">
            <a:lumMod val="60000"/>
            <a:lumOff val="40000"/>
          </a:schemeClr>
        </a:solidFill>
        <a:prstDash val="dash"/>
      </a:ln>
    </cs:spPr>
  </cs:seriesLine>
  <cs:title>
    <cs:lnRef idx="0"/>
    <cs:fillRef idx="0"/>
    <cs:effectRef idx="0"/>
    <cs:fontRef idx="minor">
      <a:schemeClr val="tx2"/>
    </cs:fontRef>
    <cs:defRPr sz="2128" b="1" kern="1200"/>
  </cs:title>
  <cs:trendline>
    <cs:lnRef idx="0">
      <cs:styleClr val="auto"/>
    </cs:lnRef>
    <cs:fillRef idx="0"/>
    <cs:effectRef idx="0"/>
    <cs:fontRef idx="minor">
      <a:schemeClr val="tx2"/>
    </cs:fontRef>
    <cs:spPr>
      <a:ln w="19050" cap="rnd">
        <a:solidFill>
          <a:schemeClr val="phClr"/>
        </a:solidFill>
        <a:prstDash val="sysDash"/>
      </a:ln>
    </cs:spPr>
  </cs:trendline>
  <cs:trendlineLabel>
    <cs:lnRef idx="0"/>
    <cs:fillRef idx="0"/>
    <cs:effectRef idx="0"/>
    <cs:fontRef idx="minor">
      <a:schemeClr val="tx2"/>
    </cs:fontRef>
    <cs:defRPr sz="1197" kern="1200"/>
  </cs:trendlineLabel>
  <cs:upBar>
    <cs:lnRef idx="0"/>
    <cs:fillRef idx="0"/>
    <cs:effectRef idx="0"/>
    <cs:fontRef idx="minor">
      <a:schemeClr val="tx2"/>
    </cs:fontRef>
    <cs:spPr>
      <a:solidFill>
        <a:schemeClr val="lt1"/>
      </a:solidFill>
      <a:ln w="9525">
        <a:solidFill>
          <a:schemeClr val="tx1">
            <a:lumMod val="15000"/>
            <a:lumOff val="85000"/>
          </a:schemeClr>
        </a:solidFill>
      </a:ln>
    </cs:spPr>
  </cs:upBar>
  <cs:valueAxis>
    <cs:lnRef idx="0"/>
    <cs:fillRef idx="0"/>
    <cs:effectRef idx="0"/>
    <cs:fontRef idx="minor">
      <a:schemeClr val="tx2"/>
    </cs:fontRef>
    <cs:defRPr sz="1197" kern="1200"/>
  </cs:valueAxis>
  <cs:wall>
    <cs:lnRef idx="0"/>
    <cs:fillRef idx="0"/>
    <cs:effectRef idx="0"/>
    <cs:fontRef idx="minor">
      <a:schemeClr val="tx2"/>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08">
  <cs:axisTitle>
    <cs:lnRef idx="0"/>
    <cs:fillRef idx="0"/>
    <cs:effectRef idx="0"/>
    <cs:fontRef idx="minor">
      <a:schemeClr val="dk1">
        <a:lumMod val="65000"/>
        <a:lumOff val="35000"/>
      </a:schemeClr>
    </cs:fontRef>
    <cs:defRPr sz="1197" b="1" kern="1200"/>
  </cs:axisTitle>
  <cs:categoryAxis>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197" kern="1200" cap="none" spc="0" normalizeH="0" baseline="0"/>
  </cs:categoryAxis>
  <cs:chartArea>
    <cs:lnRef idx="0"/>
    <cs:fillRef idx="0"/>
    <cs:effectRef idx="0"/>
    <cs:fontRef idx="minor">
      <a:schemeClr val="dk1"/>
    </cs:fontRef>
    <cs:spPr>
      <a:solidFill>
        <a:schemeClr val="lt1"/>
      </a:solidFill>
      <a:ln w="9525" cap="flat" cmpd="sng" algn="ctr">
        <a:solidFill>
          <a:schemeClr val="dk1">
            <a:lumMod val="15000"/>
            <a:lumOff val="85000"/>
          </a:schemeClr>
        </a:solidFill>
        <a:round/>
      </a:ln>
    </cs:spPr>
    <cs:defRPr sz="1197" kern="1200"/>
  </cs:chartArea>
  <cs:dataLabel>
    <cs:lnRef idx="0"/>
    <cs:fillRef idx="0"/>
    <cs:effectRef idx="0"/>
    <cs:fontRef idx="minor">
      <a:schemeClr val="dk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lt1"/>
      </a:solidFill>
      <a:ln w="15875">
        <a:solidFill>
          <a:schemeClr val="phClr"/>
        </a:solidFill>
        <a:round/>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ln w="9525" cap="flat" cmpd="sng" algn="ctr">
        <a:solidFill>
          <a:schemeClr val="dk1">
            <a:lumMod val="15000"/>
            <a:lumOff val="85000"/>
          </a:schemeClr>
        </a:solidFill>
        <a:round/>
      </a:ln>
    </cs:spPr>
    <cs:defRPr sz="1064"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50000"/>
            <a:lumOff val="50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50000"/>
            <a:lumOff val="50000"/>
          </a:schemeClr>
        </a:solidFill>
        <a:round/>
      </a:ln>
    </cs:spPr>
  </cs:errorBar>
  <cs:floor>
    <cs:lnRef idx="0"/>
    <cs:fillRef idx="0"/>
    <cs:effectRef idx="0"/>
    <cs:fontRef idx="minor">
      <a:schemeClr val="dk1"/>
    </cs:fontRef>
    <cs:spPr>
      <a:pattFill prst="ltDnDiag">
        <a:fgClr>
          <a:schemeClr val="dk1">
            <a:lumMod val="15000"/>
            <a:lumOff val="85000"/>
          </a:schemeClr>
        </a:fgClr>
        <a:bgClr>
          <a:schemeClr val="lt1"/>
        </a:bgClr>
      </a:pattFill>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35000"/>
            <a:lumOff val="65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defRPr sz="1197" kern="1200"/>
  </cs:legend>
  <cs:plotArea>
    <cs:lnRef idx="0"/>
    <cs:fillRef idx="0"/>
    <cs:effectRef idx="0"/>
    <cs:fontRef idx="minor">
      <a:schemeClr val="dk1"/>
    </cs:fontRef>
    <cs:spPr>
      <a:pattFill prst="ltDnDiag">
        <a:fgClr>
          <a:schemeClr val="dk1">
            <a:lumMod val="15000"/>
            <a:lumOff val="85000"/>
          </a:schemeClr>
        </a:fgClr>
        <a:bgClr>
          <a:schemeClr val="lt1"/>
        </a:bgClr>
      </a:pattFill>
    </cs:spPr>
  </cs:plotArea>
  <cs:plotArea3D>
    <cs:lnRef idx="0"/>
    <cs:fillRef idx="0"/>
    <cs:effectRef idx="0"/>
    <cs:fontRef idx="minor">
      <a:schemeClr val="dk1"/>
    </cs:fontRef>
    <cs:spPr>
      <a:solidFill>
        <a:schemeClr val="lt1"/>
      </a:solidFill>
    </cs:spPr>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ajor">
      <a:schemeClr val="dk1">
        <a:lumMod val="50000"/>
        <a:lumOff val="50000"/>
      </a:schemeClr>
    </cs:fontRef>
    <cs:defRPr sz="2128" b="1" kern="1200" cap="none" spc="0" normalizeH="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50000"/>
            <a:lumOff val="50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spPr>
      <a:pattFill prst="ltDnDiag">
        <a:fgClr>
          <a:schemeClr val="dk1">
            <a:lumMod val="15000"/>
            <a:lumOff val="85000"/>
          </a:schemeClr>
        </a:fgClr>
        <a:bgClr>
          <a:schemeClr val="lt1"/>
        </a:bgClr>
      </a:pattFill>
    </cs:spPr>
  </cs:wall>
</cs:chartStyle>
</file>

<file path=ppt/charts/style7.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8">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1"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scene3d>
        <a:camera prst="orthographicFront"/>
        <a:lightRig rig="brightRoom" dir="t"/>
      </a:scene3d>
      <a:sp3d prstMaterial="flat">
        <a:bevelT w="50800" h="101600" prst="angle"/>
        <a:contourClr>
          <a:srgbClr val="000000"/>
        </a:contourClr>
      </a:sp3d>
    </cs:spPr>
  </cs:dataPoint>
  <cs:dataPoint3D>
    <cs:lnRef idx="0"/>
    <cs:fillRef idx="0">
      <cs:styleClr val="auto"/>
    </cs:fillRef>
    <cs:effectRef idx="0"/>
    <cs:fontRef idx="minor">
      <a:schemeClr val="tx1"/>
    </cs:fontRef>
    <cs:spPr>
      <a:solidFill>
        <a:schemeClr val="phClr"/>
      </a:solidFill>
      <a:ln w="1905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1" i="0" kern="1200" cap="all" spc="50" baseline="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sz="quarter" idx="1"/>
          </p:nvPr>
        </p:nvSpPr>
        <p:spPr>
          <a:xfrm>
            <a:off x="5621696" y="0"/>
            <a:ext cx="4302625" cy="340265"/>
          </a:xfrm>
          <a:prstGeom prst="rect">
            <a:avLst/>
          </a:prstGeom>
        </p:spPr>
        <p:txBody>
          <a:bodyPr vert="horz" lIns="91440" tIns="45720" rIns="91440" bIns="45720" rtlCol="0"/>
          <a:lstStyle>
            <a:lvl1pPr algn="r">
              <a:defRPr sz="1200"/>
            </a:lvl1pPr>
          </a:lstStyle>
          <a:p>
            <a:fld id="{FD098B95-9100-473B-B748-95DB78ABD9CD}" type="datetimeFigureOut">
              <a:rPr lang="en-ZA" smtClean="0"/>
              <a:t>2024/11/20</a:t>
            </a:fld>
            <a:endParaRPr lang="en-ZA"/>
          </a:p>
        </p:txBody>
      </p:sp>
      <p:sp>
        <p:nvSpPr>
          <p:cNvPr id="4" name="Footer Placeholder 3"/>
          <p:cNvSpPr>
            <a:spLocks noGrp="1"/>
          </p:cNvSpPr>
          <p:nvPr>
            <p:ph type="ftr" sz="quarter" idx="2"/>
          </p:nvPr>
        </p:nvSpPr>
        <p:spPr>
          <a:xfrm>
            <a:off x="0" y="6457410"/>
            <a:ext cx="4302625" cy="340265"/>
          </a:xfrm>
          <a:prstGeom prst="rect">
            <a:avLst/>
          </a:prstGeom>
        </p:spPr>
        <p:txBody>
          <a:bodyPr vert="horz" lIns="91440" tIns="45720" rIns="91440" bIns="45720" rtlCol="0" anchor="b"/>
          <a:lstStyle>
            <a:lvl1pPr algn="l">
              <a:defRPr sz="1200"/>
            </a:lvl1pPr>
          </a:lstStyle>
          <a:p>
            <a:endParaRPr lang="en-ZA"/>
          </a:p>
        </p:txBody>
      </p:sp>
      <p:sp>
        <p:nvSpPr>
          <p:cNvPr id="5" name="Slide Number Placeholder 4"/>
          <p:cNvSpPr>
            <a:spLocks noGrp="1"/>
          </p:cNvSpPr>
          <p:nvPr>
            <p:ph type="sldNum" sz="quarter" idx="3"/>
          </p:nvPr>
        </p:nvSpPr>
        <p:spPr>
          <a:xfrm>
            <a:off x="5621696" y="6457410"/>
            <a:ext cx="4302625" cy="340265"/>
          </a:xfrm>
          <a:prstGeom prst="rect">
            <a:avLst/>
          </a:prstGeom>
        </p:spPr>
        <p:txBody>
          <a:bodyPr vert="horz" lIns="91440" tIns="45720" rIns="91440" bIns="45720" rtlCol="0" anchor="b"/>
          <a:lstStyle>
            <a:lvl1pPr algn="r">
              <a:defRPr sz="1200"/>
            </a:lvl1pPr>
          </a:lstStyle>
          <a:p>
            <a:fld id="{2D7B57A2-D831-4298-9B5D-C47FA8C8A64F}" type="slidenum">
              <a:rPr lang="en-ZA" smtClean="0"/>
              <a:t>‹#›</a:t>
            </a:fld>
            <a:endParaRPr lang="en-ZA"/>
          </a:p>
        </p:txBody>
      </p:sp>
    </p:spTree>
    <p:extLst>
      <p:ext uri="{BB962C8B-B14F-4D97-AF65-F5344CB8AC3E}">
        <p14:creationId xmlns:p14="http://schemas.microsoft.com/office/powerpoint/2010/main" val="176731969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302625" cy="340265"/>
          </a:xfrm>
          <a:prstGeom prst="rect">
            <a:avLst/>
          </a:prstGeom>
        </p:spPr>
        <p:txBody>
          <a:bodyPr vert="horz" lIns="91440" tIns="45720" rIns="91440" bIns="45720" rtlCol="0"/>
          <a:lstStyle>
            <a:lvl1pPr algn="l">
              <a:defRPr sz="1200"/>
            </a:lvl1pPr>
          </a:lstStyle>
          <a:p>
            <a:endParaRPr lang="en-ZA"/>
          </a:p>
        </p:txBody>
      </p:sp>
      <p:sp>
        <p:nvSpPr>
          <p:cNvPr id="3" name="Date Placeholder 2"/>
          <p:cNvSpPr>
            <a:spLocks noGrp="1"/>
          </p:cNvSpPr>
          <p:nvPr>
            <p:ph type="dt" idx="1"/>
          </p:nvPr>
        </p:nvSpPr>
        <p:spPr>
          <a:xfrm>
            <a:off x="5621696" y="0"/>
            <a:ext cx="4302625" cy="340265"/>
          </a:xfrm>
          <a:prstGeom prst="rect">
            <a:avLst/>
          </a:prstGeom>
        </p:spPr>
        <p:txBody>
          <a:bodyPr vert="horz" lIns="91440" tIns="45720" rIns="91440" bIns="45720" rtlCol="0"/>
          <a:lstStyle>
            <a:lvl1pPr algn="r">
              <a:defRPr sz="1200"/>
            </a:lvl1pPr>
          </a:lstStyle>
          <a:p>
            <a:fld id="{B5D97B56-4D74-4135-9C8E-8DA0AA32D65A}" type="datetimeFigureOut">
              <a:rPr lang="en-ZA" smtClean="0"/>
              <a:t>2024/11/20</a:t>
            </a:fld>
            <a:endParaRPr lang="en-ZA"/>
          </a:p>
        </p:txBody>
      </p:sp>
      <p:sp>
        <p:nvSpPr>
          <p:cNvPr id="4" name="Slide Image Placeholder 3"/>
          <p:cNvSpPr>
            <a:spLocks noGrp="1" noRot="1" noChangeAspect="1"/>
          </p:cNvSpPr>
          <p:nvPr>
            <p:ph type="sldImg" idx="2"/>
          </p:nvPr>
        </p:nvSpPr>
        <p:spPr>
          <a:xfrm>
            <a:off x="2925763" y="850900"/>
            <a:ext cx="4075112" cy="2292350"/>
          </a:xfrm>
          <a:prstGeom prst="rect">
            <a:avLst/>
          </a:prstGeom>
          <a:noFill/>
          <a:ln w="12700">
            <a:solidFill>
              <a:prstClr val="black"/>
            </a:solidFill>
          </a:ln>
        </p:spPr>
        <p:txBody>
          <a:bodyPr vert="horz" lIns="91440" tIns="45720" rIns="91440" bIns="45720" rtlCol="0" anchor="ctr"/>
          <a:lstStyle/>
          <a:p>
            <a:endParaRPr lang="en-ZA"/>
          </a:p>
        </p:txBody>
      </p:sp>
      <p:sp>
        <p:nvSpPr>
          <p:cNvPr id="5" name="Notes Placeholder 4"/>
          <p:cNvSpPr>
            <a:spLocks noGrp="1"/>
          </p:cNvSpPr>
          <p:nvPr>
            <p:ph type="body" sz="quarter" idx="3"/>
          </p:nvPr>
        </p:nvSpPr>
        <p:spPr>
          <a:xfrm>
            <a:off x="992201" y="3271103"/>
            <a:ext cx="7942238" cy="267645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6" name="Footer Placeholder 5"/>
          <p:cNvSpPr>
            <a:spLocks noGrp="1"/>
          </p:cNvSpPr>
          <p:nvPr>
            <p:ph type="ftr" sz="quarter" idx="4"/>
          </p:nvPr>
        </p:nvSpPr>
        <p:spPr>
          <a:xfrm>
            <a:off x="0" y="6457410"/>
            <a:ext cx="4302625" cy="340265"/>
          </a:xfrm>
          <a:prstGeom prst="rect">
            <a:avLst/>
          </a:prstGeom>
        </p:spPr>
        <p:txBody>
          <a:bodyPr vert="horz" lIns="91440" tIns="45720" rIns="91440" bIns="45720" rtlCol="0" anchor="b"/>
          <a:lstStyle>
            <a:lvl1pPr algn="l">
              <a:defRPr sz="1200"/>
            </a:lvl1pPr>
          </a:lstStyle>
          <a:p>
            <a:endParaRPr lang="en-ZA"/>
          </a:p>
        </p:txBody>
      </p:sp>
      <p:sp>
        <p:nvSpPr>
          <p:cNvPr id="7" name="Slide Number Placeholder 6"/>
          <p:cNvSpPr>
            <a:spLocks noGrp="1"/>
          </p:cNvSpPr>
          <p:nvPr>
            <p:ph type="sldNum" sz="quarter" idx="5"/>
          </p:nvPr>
        </p:nvSpPr>
        <p:spPr>
          <a:xfrm>
            <a:off x="5621696" y="6457410"/>
            <a:ext cx="4302625" cy="340265"/>
          </a:xfrm>
          <a:prstGeom prst="rect">
            <a:avLst/>
          </a:prstGeom>
        </p:spPr>
        <p:txBody>
          <a:bodyPr vert="horz" lIns="91440" tIns="45720" rIns="91440" bIns="45720" rtlCol="0" anchor="b"/>
          <a:lstStyle>
            <a:lvl1pPr algn="r">
              <a:defRPr sz="1200"/>
            </a:lvl1pPr>
          </a:lstStyle>
          <a:p>
            <a:fld id="{BBF55AE4-DBA4-48C4-9BEB-3E005A14F1EF}" type="slidenum">
              <a:rPr lang="en-ZA" smtClean="0"/>
              <a:t>‹#›</a:t>
            </a:fld>
            <a:endParaRPr lang="en-ZA"/>
          </a:p>
        </p:txBody>
      </p:sp>
    </p:spTree>
    <p:extLst>
      <p:ext uri="{BB962C8B-B14F-4D97-AF65-F5344CB8AC3E}">
        <p14:creationId xmlns:p14="http://schemas.microsoft.com/office/powerpoint/2010/main" val="1344694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6CF1A-CFD2-594D-B744-499EAE8F36E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71941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F55AE4-DBA4-48C4-9BEB-3E005A14F1EF}"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94898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ZA"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BF55AE4-DBA4-48C4-9BEB-3E005A14F1EF}" type="slidenum">
              <a:rPr kumimoji="0" lang="en-ZA"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en-ZA"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287618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ZA"/>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ZA"/>
          </a:p>
        </p:txBody>
      </p:sp>
      <p:sp>
        <p:nvSpPr>
          <p:cNvPr id="4" name="Date Placeholder 3"/>
          <p:cNvSpPr>
            <a:spLocks noGrp="1"/>
          </p:cNvSpPr>
          <p:nvPr>
            <p:ph type="dt" sz="half" idx="10"/>
          </p:nvPr>
        </p:nvSpPr>
        <p:spPr/>
        <p:txBody>
          <a:bodyPr/>
          <a:lstStyle/>
          <a:p>
            <a:fld id="{ACD69343-E163-41D9-917F-4BF02F8E0CD8}" type="datetime1">
              <a:rPr lang="en-ZA" smtClean="0"/>
              <a:t>2024/11/20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24381595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AE114B1D-8655-4802-88D3-B0C72D639C03}" type="datetime1">
              <a:rPr lang="en-ZA" smtClean="0"/>
              <a:t>2024/11/20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6970738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ZA"/>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BC73C1ED-4569-4CA0-8DAC-267018787073}" type="datetime1">
              <a:rPr lang="en-ZA" smtClean="0"/>
              <a:t>2024/11/20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1076623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ebas Neue" pitchFamily="34" charset="0"/>
              </a:defRPr>
            </a:lvl1pPr>
          </a:lstStyle>
          <a:p>
            <a:r>
              <a:rPr lang="en-US"/>
              <a:t>Click to edit Master title style</a:t>
            </a:r>
            <a:endParaRPr lang="en-ZA"/>
          </a:p>
        </p:txBody>
      </p:sp>
      <p:sp>
        <p:nvSpPr>
          <p:cNvPr id="3" name="Date Placeholder 2"/>
          <p:cNvSpPr>
            <a:spLocks noGrp="1"/>
          </p:cNvSpPr>
          <p:nvPr>
            <p:ph type="dt" sz="half" idx="10"/>
          </p:nvPr>
        </p:nvSpPr>
        <p:spPr/>
        <p:txBody>
          <a:bodyPr/>
          <a:lstStyle>
            <a:lvl1pPr>
              <a:defRPr>
                <a:latin typeface="Gill Sans MT" pitchFamily="34" charset="0"/>
              </a:defRPr>
            </a:lvl1pPr>
          </a:lstStyle>
          <a:p>
            <a:fld id="{CDB534F4-574D-473A-96C3-8B6157BAC12A}" type="datetime1">
              <a:rPr lang="en-ZA" smtClean="0">
                <a:solidFill>
                  <a:prstClr val="black">
                    <a:tint val="75000"/>
                  </a:prstClr>
                </a:solidFill>
              </a:rPr>
              <a:t>2024/11/20</a:t>
            </a:fld>
            <a:endParaRPr lang="en-ZA"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Gill Sans MT" pitchFamily="34" charset="0"/>
              </a:defRPr>
            </a:lvl1pPr>
          </a:lstStyle>
          <a:p>
            <a:endParaRPr lang="en-ZA"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Gill Sans MT" pitchFamily="34" charset="0"/>
              </a:defRPr>
            </a:lvl1pPr>
          </a:lstStyle>
          <a:p>
            <a:fld id="{D4513874-18F3-43C1-8B16-6DCC740797A0}" type="slidenum">
              <a:rPr lang="en-ZA" smtClean="0">
                <a:solidFill>
                  <a:prstClr val="black">
                    <a:tint val="75000"/>
                  </a:prstClr>
                </a:solidFill>
              </a:rPr>
              <a:pPr/>
              <a:t>‹#›</a:t>
            </a:fld>
            <a:endParaRPr lang="en-ZA" dirty="0">
              <a:solidFill>
                <a:prstClr val="black">
                  <a:tint val="75000"/>
                </a:prstClr>
              </a:solidFill>
            </a:endParaRPr>
          </a:p>
        </p:txBody>
      </p:sp>
    </p:spTree>
    <p:extLst>
      <p:ext uri="{BB962C8B-B14F-4D97-AF65-F5344CB8AC3E}">
        <p14:creationId xmlns:p14="http://schemas.microsoft.com/office/powerpoint/2010/main" val="30557980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Bebas Neue" pitchFamily="34" charset="0"/>
              </a:defRPr>
            </a:lvl1pPr>
          </a:lstStyle>
          <a:p>
            <a:r>
              <a:rPr lang="en-US"/>
              <a:t>Click to edit Master title style</a:t>
            </a:r>
            <a:endParaRPr lang="en-ZA"/>
          </a:p>
        </p:txBody>
      </p:sp>
      <p:sp>
        <p:nvSpPr>
          <p:cNvPr id="3" name="Date Placeholder 2"/>
          <p:cNvSpPr>
            <a:spLocks noGrp="1"/>
          </p:cNvSpPr>
          <p:nvPr>
            <p:ph type="dt" sz="half" idx="10"/>
          </p:nvPr>
        </p:nvSpPr>
        <p:spPr/>
        <p:txBody>
          <a:bodyPr/>
          <a:lstStyle>
            <a:lvl1pPr>
              <a:defRPr>
                <a:latin typeface="Gill Sans MT" pitchFamily="34" charset="0"/>
              </a:defRPr>
            </a:lvl1pPr>
          </a:lstStyle>
          <a:p>
            <a:fld id="{3D344F3B-BC01-4C81-BB4A-BA0F0A616BF8}" type="datetime1">
              <a:rPr lang="en-ZA" smtClean="0">
                <a:solidFill>
                  <a:prstClr val="black">
                    <a:tint val="75000"/>
                  </a:prstClr>
                </a:solidFill>
              </a:rPr>
              <a:t>2024/11/20</a:t>
            </a:fld>
            <a:endParaRPr lang="en-ZA" dirty="0">
              <a:solidFill>
                <a:prstClr val="black">
                  <a:tint val="75000"/>
                </a:prstClr>
              </a:solidFill>
            </a:endParaRPr>
          </a:p>
        </p:txBody>
      </p:sp>
      <p:sp>
        <p:nvSpPr>
          <p:cNvPr id="4" name="Footer Placeholder 3"/>
          <p:cNvSpPr>
            <a:spLocks noGrp="1"/>
          </p:cNvSpPr>
          <p:nvPr>
            <p:ph type="ftr" sz="quarter" idx="11"/>
          </p:nvPr>
        </p:nvSpPr>
        <p:spPr/>
        <p:txBody>
          <a:bodyPr/>
          <a:lstStyle>
            <a:lvl1pPr>
              <a:defRPr>
                <a:latin typeface="Gill Sans MT" pitchFamily="34" charset="0"/>
              </a:defRPr>
            </a:lvl1pPr>
          </a:lstStyle>
          <a:p>
            <a:endParaRPr lang="en-ZA" dirty="0">
              <a:solidFill>
                <a:prstClr val="black">
                  <a:tint val="75000"/>
                </a:prstClr>
              </a:solidFill>
            </a:endParaRPr>
          </a:p>
        </p:txBody>
      </p:sp>
      <p:sp>
        <p:nvSpPr>
          <p:cNvPr id="5" name="Slide Number Placeholder 4"/>
          <p:cNvSpPr>
            <a:spLocks noGrp="1"/>
          </p:cNvSpPr>
          <p:nvPr>
            <p:ph type="sldNum" sz="quarter" idx="12"/>
          </p:nvPr>
        </p:nvSpPr>
        <p:spPr/>
        <p:txBody>
          <a:bodyPr/>
          <a:lstStyle>
            <a:lvl1pPr>
              <a:defRPr>
                <a:latin typeface="Gill Sans MT" pitchFamily="34" charset="0"/>
              </a:defRPr>
            </a:lvl1pPr>
          </a:lstStyle>
          <a:p>
            <a:fld id="{D4513874-18F3-43C1-8B16-6DCC740797A0}" type="slidenum">
              <a:rPr lang="en-ZA" smtClean="0">
                <a:solidFill>
                  <a:prstClr val="black">
                    <a:tint val="75000"/>
                  </a:prstClr>
                </a:solidFill>
              </a:rPr>
              <a:pPr/>
              <a:t>‹#›</a:t>
            </a:fld>
            <a:endParaRPr lang="en-ZA" dirty="0">
              <a:solidFill>
                <a:prstClr val="black">
                  <a:tint val="75000"/>
                </a:prstClr>
              </a:solidFill>
            </a:endParaRPr>
          </a:p>
        </p:txBody>
      </p:sp>
    </p:spTree>
    <p:extLst>
      <p:ext uri="{BB962C8B-B14F-4D97-AF65-F5344CB8AC3E}">
        <p14:creationId xmlns:p14="http://schemas.microsoft.com/office/powerpoint/2010/main" val="35159917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10"/>
          </p:nvPr>
        </p:nvSpPr>
        <p:spPr/>
        <p:txBody>
          <a:bodyPr/>
          <a:lstStyle/>
          <a:p>
            <a:fld id="{3F1822C1-442F-4752-8599-860A6714FFFB}" type="datetime1">
              <a:rPr lang="en-ZA" smtClean="0"/>
              <a:t>2024/11/20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20670978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ZA"/>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F375F01-FCA2-420B-9798-B5D8CB93D271}" type="datetime1">
              <a:rPr lang="en-ZA" smtClean="0"/>
              <a:t>2024/11/20</a:t>
            </a:fld>
            <a:endParaRPr lang="en-ZA"/>
          </a:p>
        </p:txBody>
      </p:sp>
      <p:sp>
        <p:nvSpPr>
          <p:cNvPr id="5" name="Footer Placeholder 4"/>
          <p:cNvSpPr>
            <a:spLocks noGrp="1"/>
          </p:cNvSpPr>
          <p:nvPr>
            <p:ph type="ftr" sz="quarter" idx="11"/>
          </p:nvPr>
        </p:nvSpPr>
        <p:spPr/>
        <p:txBody>
          <a:bodyPr/>
          <a:lstStyle/>
          <a:p>
            <a:endParaRPr lang="en-ZA"/>
          </a:p>
        </p:txBody>
      </p:sp>
      <p:sp>
        <p:nvSpPr>
          <p:cNvPr id="6" name="Slide Number Placeholder 5"/>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12450737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Date Placeholder 4"/>
          <p:cNvSpPr>
            <a:spLocks noGrp="1"/>
          </p:cNvSpPr>
          <p:nvPr>
            <p:ph type="dt" sz="half" idx="10"/>
          </p:nvPr>
        </p:nvSpPr>
        <p:spPr/>
        <p:txBody>
          <a:bodyPr/>
          <a:lstStyle/>
          <a:p>
            <a:fld id="{FFA8B6DC-D1C9-42DC-9D20-CFB577A78AA2}" type="datetime1">
              <a:rPr lang="en-ZA" smtClean="0"/>
              <a:t>2024/11/20</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35546278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ZA"/>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7" name="Date Placeholder 6"/>
          <p:cNvSpPr>
            <a:spLocks noGrp="1"/>
          </p:cNvSpPr>
          <p:nvPr>
            <p:ph type="dt" sz="half" idx="10"/>
          </p:nvPr>
        </p:nvSpPr>
        <p:spPr/>
        <p:txBody>
          <a:bodyPr/>
          <a:lstStyle/>
          <a:p>
            <a:fld id="{EBA17D95-C6A3-450A-A755-96E6956341DD}" type="datetime1">
              <a:rPr lang="en-ZA" smtClean="0"/>
              <a:t>2024/11/20</a:t>
            </a:fld>
            <a:endParaRPr lang="en-ZA"/>
          </a:p>
        </p:txBody>
      </p:sp>
      <p:sp>
        <p:nvSpPr>
          <p:cNvPr id="8" name="Footer Placeholder 7"/>
          <p:cNvSpPr>
            <a:spLocks noGrp="1"/>
          </p:cNvSpPr>
          <p:nvPr>
            <p:ph type="ftr" sz="quarter" idx="11"/>
          </p:nvPr>
        </p:nvSpPr>
        <p:spPr/>
        <p:txBody>
          <a:bodyPr/>
          <a:lstStyle/>
          <a:p>
            <a:endParaRPr lang="en-ZA"/>
          </a:p>
        </p:txBody>
      </p:sp>
      <p:sp>
        <p:nvSpPr>
          <p:cNvPr id="9" name="Slide Number Placeholder 8"/>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1346032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ZA"/>
          </a:p>
        </p:txBody>
      </p:sp>
      <p:sp>
        <p:nvSpPr>
          <p:cNvPr id="3" name="Date Placeholder 2"/>
          <p:cNvSpPr>
            <a:spLocks noGrp="1"/>
          </p:cNvSpPr>
          <p:nvPr>
            <p:ph type="dt" sz="half" idx="10"/>
          </p:nvPr>
        </p:nvSpPr>
        <p:spPr/>
        <p:txBody>
          <a:bodyPr/>
          <a:lstStyle/>
          <a:p>
            <a:fld id="{99982A9D-9CBA-41E2-AD02-2907BE1BEE18}" type="datetime1">
              <a:rPr lang="en-ZA" smtClean="0"/>
              <a:t>2024/11/20</a:t>
            </a:fld>
            <a:endParaRPr lang="en-ZA"/>
          </a:p>
        </p:txBody>
      </p:sp>
      <p:sp>
        <p:nvSpPr>
          <p:cNvPr id="4" name="Footer Placeholder 3"/>
          <p:cNvSpPr>
            <a:spLocks noGrp="1"/>
          </p:cNvSpPr>
          <p:nvPr>
            <p:ph type="ftr" sz="quarter" idx="11"/>
          </p:nvPr>
        </p:nvSpPr>
        <p:spPr/>
        <p:txBody>
          <a:bodyPr/>
          <a:lstStyle/>
          <a:p>
            <a:endParaRPr lang="en-ZA"/>
          </a:p>
        </p:txBody>
      </p:sp>
      <p:sp>
        <p:nvSpPr>
          <p:cNvPr id="5" name="Slide Number Placeholder 4"/>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8578825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574E62-02F7-42DC-82D1-51EF89AB1774}" type="datetime1">
              <a:rPr lang="en-ZA" smtClean="0"/>
              <a:t>2024/11/20</a:t>
            </a:fld>
            <a:endParaRPr lang="en-ZA"/>
          </a:p>
        </p:txBody>
      </p:sp>
      <p:sp>
        <p:nvSpPr>
          <p:cNvPr id="3" name="Footer Placeholder 2"/>
          <p:cNvSpPr>
            <a:spLocks noGrp="1"/>
          </p:cNvSpPr>
          <p:nvPr>
            <p:ph type="ftr" sz="quarter" idx="11"/>
          </p:nvPr>
        </p:nvSpPr>
        <p:spPr/>
        <p:txBody>
          <a:bodyPr/>
          <a:lstStyle/>
          <a:p>
            <a:endParaRPr lang="en-ZA"/>
          </a:p>
        </p:txBody>
      </p:sp>
      <p:sp>
        <p:nvSpPr>
          <p:cNvPr id="4" name="Slide Number Placeholder 3"/>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32496058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BD5DF47-DEE2-41C5-86E5-31F39A24B75F}" type="datetime1">
              <a:rPr lang="en-ZA" smtClean="0"/>
              <a:t>2024/11/20</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28921002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ZA"/>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ZA"/>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02B4513-C0EF-4AED-B300-239A7AD4DC28}" type="datetime1">
              <a:rPr lang="en-ZA" smtClean="0"/>
              <a:t>2024/11/20</a:t>
            </a:fld>
            <a:endParaRPr lang="en-ZA"/>
          </a:p>
        </p:txBody>
      </p:sp>
      <p:sp>
        <p:nvSpPr>
          <p:cNvPr id="6" name="Footer Placeholder 5"/>
          <p:cNvSpPr>
            <a:spLocks noGrp="1"/>
          </p:cNvSpPr>
          <p:nvPr>
            <p:ph type="ftr" sz="quarter" idx="11"/>
          </p:nvPr>
        </p:nvSpPr>
        <p:spPr/>
        <p:txBody>
          <a:bodyPr/>
          <a:lstStyle/>
          <a:p>
            <a:endParaRPr lang="en-ZA"/>
          </a:p>
        </p:txBody>
      </p:sp>
      <p:sp>
        <p:nvSpPr>
          <p:cNvPr id="7" name="Slide Number Placeholder 6"/>
          <p:cNvSpPr>
            <a:spLocks noGrp="1"/>
          </p:cNvSpPr>
          <p:nvPr>
            <p:ph type="sldNum" sz="quarter" idx="12"/>
          </p:nvPr>
        </p:nvSpPr>
        <p:spPr/>
        <p:txBody>
          <a:bodyPr/>
          <a:lstStyle/>
          <a:p>
            <a:fld id="{56A1DDD9-908D-4B43-A02F-4DAB02A25CBC}" type="slidenum">
              <a:rPr lang="en-ZA" smtClean="0"/>
              <a:t>‹#›</a:t>
            </a:fld>
            <a:endParaRPr lang="en-ZA"/>
          </a:p>
        </p:txBody>
      </p:sp>
    </p:spTree>
    <p:extLst>
      <p:ext uri="{BB962C8B-B14F-4D97-AF65-F5344CB8AC3E}">
        <p14:creationId xmlns:p14="http://schemas.microsoft.com/office/powerpoint/2010/main" val="19851303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ZA"/>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ZA"/>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D10855-A406-4FEA-AF63-C2D2045CDBD1}" type="datetime1">
              <a:rPr lang="en-ZA" smtClean="0"/>
              <a:t>2024/11/20</a:t>
            </a:fld>
            <a:endParaRPr lang="en-ZA"/>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ZA"/>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A1DDD9-908D-4B43-A02F-4DAB02A25CBC}" type="slidenum">
              <a:rPr lang="en-ZA" smtClean="0"/>
              <a:t>‹#›</a:t>
            </a:fld>
            <a:endParaRPr lang="en-ZA"/>
          </a:p>
        </p:txBody>
      </p:sp>
    </p:spTree>
    <p:extLst>
      <p:ext uri="{BB962C8B-B14F-4D97-AF65-F5344CB8AC3E}">
        <p14:creationId xmlns:p14="http://schemas.microsoft.com/office/powerpoint/2010/main" val="14817754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85"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chart" Target="../charts/chart10.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chart" Target="../charts/chart1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chart" Target="../charts/chart13.xml"/><Relationship Id="rId2" Type="http://schemas.openxmlformats.org/officeDocument/2006/relationships/chart" Target="../charts/chart12.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chart" Target="../charts/chart14.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15.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chart" Target="../charts/chart16.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chart" Target="../charts/chart17.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chart" Target="../charts/chart18.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19.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chart" Target="../charts/chart2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chart" Target="../charts/chart21.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2" Type="http://schemas.openxmlformats.org/officeDocument/2006/relationships/chart" Target="../charts/chart22.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chart" Target="../charts/chart23.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jpg"/><Relationship Id="rId2" Type="http://schemas.openxmlformats.org/officeDocument/2006/relationships/image" Target="../media/image8.gif"/><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jpeg"/><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E91DC736-0EF8-4F87-9146-EBF1D2EE4D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sitting on the floor writing on a paper&#10;&#10;Description automatically generated">
            <a:extLst>
              <a:ext uri="{FF2B5EF4-FFF2-40B4-BE49-F238E27FC236}">
                <a16:creationId xmlns="" xmlns:a16="http://schemas.microsoft.com/office/drawing/2014/main" id="{8E3FD7B1-A6F2-2772-F3B4-D9C53EFF41DB}"/>
              </a:ext>
            </a:extLst>
          </p:cNvPr>
          <p:cNvPicPr>
            <a:picLocks noChangeAspect="1"/>
          </p:cNvPicPr>
          <p:nvPr/>
        </p:nvPicPr>
        <p:blipFill>
          <a:blip r:embed="rId2" cstate="print">
            <a:extLst>
              <a:ext uri="{28A0092B-C50C-407E-A947-70E740481C1C}">
                <a14:useLocalDpi xmlns:a14="http://schemas.microsoft.com/office/drawing/2010/main" val="0"/>
              </a:ext>
            </a:extLst>
          </a:blip>
          <a:srcRect l="15446" t="9091" r="7852"/>
          <a:stretch/>
        </p:blipFill>
        <p:spPr>
          <a:xfrm>
            <a:off x="3523488" y="10"/>
            <a:ext cx="8668512" cy="6857990"/>
          </a:xfrm>
          <a:prstGeom prst="rect">
            <a:avLst/>
          </a:prstGeom>
        </p:spPr>
      </p:pic>
      <p:sp>
        <p:nvSpPr>
          <p:cNvPr id="12" name="Rectangle 11">
            <a:extLst>
              <a:ext uri="{FF2B5EF4-FFF2-40B4-BE49-F238E27FC236}">
                <a16:creationId xmlns="" xmlns:a16="http://schemas.microsoft.com/office/drawing/2014/main" id="{097CD68E-23E3-4007-8847-CD0944C4F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dirty="0" smtClean="0">
                <a:latin typeface="+mj-lt"/>
                <a:ea typeface="+mj-ea"/>
                <a:cs typeface="+mj-cs"/>
              </a:rPr>
              <a:t> </a:t>
            </a:r>
            <a:r>
              <a:rPr lang="en-US" sz="4800" b="1" dirty="0">
                <a:latin typeface="+mj-lt"/>
                <a:ea typeface="+mj-ea"/>
                <a:cs typeface="+mj-cs"/>
              </a:rPr>
              <a:t>Student Feedback</a:t>
            </a:r>
          </a:p>
        </p:txBody>
      </p:sp>
      <p:sp>
        <p:nvSpPr>
          <p:cNvPr id="14" name="Rectangle 13">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 xmlns:a16="http://schemas.microsoft.com/office/drawing/2014/main" id="{8A93FFCA-DDFD-40E5-AC02-CD658851FFDD}"/>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56A1DDD9-908D-4B43-A02F-4DAB02A25CBC}" type="slidenum">
              <a:rPr lang="en-US">
                <a:solidFill>
                  <a:schemeClr val="bg1"/>
                </a:solidFill>
                <a:latin typeface="Calibri" panose="020F0502020204030204"/>
              </a:rPr>
              <a:pPr>
                <a:spcAft>
                  <a:spcPts val="600"/>
                </a:spcAft>
                <a:defRPr/>
              </a:pPr>
              <a:t>1</a:t>
            </a:fld>
            <a:endParaRPr lang="en-US">
              <a:solidFill>
                <a:schemeClr val="bg1"/>
              </a:solidFill>
              <a:latin typeface="Calibri" panose="020F0502020204030204"/>
            </a:endParaRPr>
          </a:p>
        </p:txBody>
      </p:sp>
    </p:spTree>
    <p:extLst>
      <p:ext uri="{BB962C8B-B14F-4D97-AF65-F5344CB8AC3E}">
        <p14:creationId xmlns:p14="http://schemas.microsoft.com/office/powerpoint/2010/main" val="3290747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8" name="Chart 7">
            <a:extLst>
              <a:ext uri="{FF2B5EF4-FFF2-40B4-BE49-F238E27FC236}">
                <a16:creationId xmlns="" xmlns:a16="http://schemas.microsoft.com/office/drawing/2014/main" id="{19B3B990-AF1E-4EE2-B618-01CEA37E6C8C}"/>
              </a:ext>
            </a:extLst>
          </p:cNvPr>
          <p:cNvGraphicFramePr/>
          <p:nvPr>
            <p:extLst>
              <p:ext uri="{D42A27DB-BD31-4B8C-83A1-F6EECF244321}">
                <p14:modId xmlns:p14="http://schemas.microsoft.com/office/powerpoint/2010/main" val="1858558268"/>
              </p:ext>
            </p:extLst>
          </p:nvPr>
        </p:nvGraphicFramePr>
        <p:xfrm>
          <a:off x="-1" y="-101408"/>
          <a:ext cx="11991804" cy="4009880"/>
        </p:xfrm>
        <a:graphic>
          <a:graphicData uri="http://schemas.openxmlformats.org/drawingml/2006/chart">
            <c:chart xmlns:c="http://schemas.openxmlformats.org/drawingml/2006/chart" xmlns:r="http://schemas.openxmlformats.org/officeDocument/2006/relationships" r:id="rId2"/>
          </a:graphicData>
        </a:graphic>
      </p:graphicFrame>
      <p:sp>
        <p:nvSpPr>
          <p:cNvPr id="2" name="TextBox 1">
            <a:extLst>
              <a:ext uri="{FF2B5EF4-FFF2-40B4-BE49-F238E27FC236}">
                <a16:creationId xmlns="" xmlns:a16="http://schemas.microsoft.com/office/drawing/2014/main" id="{BAD2A8DA-DBA8-64EE-54F1-75F2E6B1D72E}"/>
              </a:ext>
            </a:extLst>
          </p:cNvPr>
          <p:cNvSpPr txBox="1"/>
          <p:nvPr/>
        </p:nvSpPr>
        <p:spPr>
          <a:xfrm flipV="1">
            <a:off x="5243719" y="13761442"/>
            <a:ext cx="6723232" cy="1754326"/>
          </a:xfrm>
          <a:prstGeom prst="rect">
            <a:avLst/>
          </a:prstGeom>
          <a:noFill/>
        </p:spPr>
        <p:txBody>
          <a:bodyPr wrap="square" rtlCol="0">
            <a:spAutoFit/>
          </a:bodyPr>
          <a:lstStyle/>
          <a:p>
            <a:r>
              <a:rPr lang="en-ZA" dirty="0"/>
              <a:t>The graph shows employment trends from June 2020 to September 2022. Full-time employment rose from 13.2% to 33.3%, while part-time employment peaked at 26.9% in November 2020 and ended at 19.4%. Self-employment remained low, peaking at 8.0%. Those not working decreased from 75.2% to 45.8%. Overall, full-time employment increased significantly, and non-working rates dropped.</a:t>
            </a:r>
          </a:p>
        </p:txBody>
      </p:sp>
      <p:sp>
        <p:nvSpPr>
          <p:cNvPr id="3" name="Rectangle 1">
            <a:extLst>
              <a:ext uri="{FF2B5EF4-FFF2-40B4-BE49-F238E27FC236}">
                <a16:creationId xmlns="" xmlns:a16="http://schemas.microsoft.com/office/drawing/2014/main" id="{387FEB8F-789A-EC40-017B-0CEA26587D19}"/>
              </a:ext>
            </a:extLst>
          </p:cNvPr>
          <p:cNvSpPr>
            <a:spLocks noChangeArrowheads="1"/>
          </p:cNvSpPr>
          <p:nvPr/>
        </p:nvSpPr>
        <p:spPr bwMode="auto">
          <a:xfrm>
            <a:off x="386351" y="3908475"/>
            <a:ext cx="10026316"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Full-Time Employment Increase:</a:t>
            </a:r>
            <a:r>
              <a:rPr kumimoji="0" lang="en-US" altLang="en-US" sz="1800" b="0" i="0" u="none" strike="noStrike" cap="none" normalizeH="0" baseline="0" dirty="0">
                <a:ln>
                  <a:noFill/>
                </a:ln>
                <a:solidFill>
                  <a:schemeClr val="tx1"/>
                </a:solidFill>
                <a:effectLst/>
                <a:latin typeface="Arial" panose="020B0604020202020204" pitchFamily="34" charset="0"/>
              </a:rPr>
              <a:t> Rose significantly from 13.2% in June 2020 to 33.3% by September 2022.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Part-Time Employment Fluctuations:</a:t>
            </a:r>
            <a:r>
              <a:rPr kumimoji="0" lang="en-US" altLang="en-US" sz="1800" b="0" i="0" u="none" strike="noStrike" cap="none" normalizeH="0" baseline="0" dirty="0">
                <a:ln>
                  <a:noFill/>
                </a:ln>
                <a:solidFill>
                  <a:schemeClr val="tx1"/>
                </a:solidFill>
                <a:effectLst/>
                <a:latin typeface="Arial" panose="020B0604020202020204" pitchFamily="34" charset="0"/>
              </a:rPr>
              <a:t> Peaked at 26.9% in November 2020, then declined to 19.4% by September 2022.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Low Self-Employment:</a:t>
            </a:r>
            <a:r>
              <a:rPr kumimoji="0" lang="en-US" altLang="en-US" sz="1800" b="0" i="0" u="none" strike="noStrike" cap="none" normalizeH="0" baseline="0" dirty="0">
                <a:ln>
                  <a:noFill/>
                </a:ln>
                <a:solidFill>
                  <a:schemeClr val="tx1"/>
                </a:solidFill>
                <a:effectLst/>
                <a:latin typeface="Arial" panose="020B0604020202020204" pitchFamily="34" charset="0"/>
              </a:rPr>
              <a:t> Remained consistently low, peaking at just 8.0% during the period.</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Non-Working Rates Decline:</a:t>
            </a:r>
            <a:r>
              <a:rPr kumimoji="0" lang="en-US" altLang="en-US" sz="1800" b="0" i="0" u="none" strike="noStrike" cap="none" normalizeH="0" baseline="0" dirty="0">
                <a:ln>
                  <a:noFill/>
                </a:ln>
                <a:solidFill>
                  <a:schemeClr val="tx1"/>
                </a:solidFill>
                <a:effectLst/>
                <a:latin typeface="Arial" panose="020B0604020202020204" pitchFamily="34" charset="0"/>
              </a:rPr>
              <a:t> Decreased from 75.2% in June 2020 to 45.8% by September 2022, reflecting a positive trend in employment. </a:t>
            </a:r>
          </a:p>
        </p:txBody>
      </p:sp>
    </p:spTree>
    <p:extLst>
      <p:ext uri="{BB962C8B-B14F-4D97-AF65-F5344CB8AC3E}">
        <p14:creationId xmlns:p14="http://schemas.microsoft.com/office/powerpoint/2010/main" val="5282044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a:extLst>
              <a:ext uri="{FF2B5EF4-FFF2-40B4-BE49-F238E27FC236}">
                <a16:creationId xmlns="" xmlns:a16="http://schemas.microsoft.com/office/drawing/2014/main" id="{FB1AEF4C-1C73-44FD-BED3-85B9EB1CDB5A}"/>
              </a:ext>
            </a:extLst>
          </p:cNvPr>
          <p:cNvGraphicFramePr/>
          <p:nvPr>
            <p:extLst>
              <p:ext uri="{D42A27DB-BD31-4B8C-83A1-F6EECF244321}">
                <p14:modId xmlns:p14="http://schemas.microsoft.com/office/powerpoint/2010/main" val="379363037"/>
              </p:ext>
            </p:extLst>
          </p:nvPr>
        </p:nvGraphicFramePr>
        <p:xfrm>
          <a:off x="-28007" y="-74671"/>
          <a:ext cx="12192000" cy="5384608"/>
        </p:xfrm>
        <a:graphic>
          <a:graphicData uri="http://schemas.openxmlformats.org/drawingml/2006/chart">
            <c:chart xmlns:c="http://schemas.openxmlformats.org/drawingml/2006/chart" xmlns:r="http://schemas.openxmlformats.org/officeDocument/2006/relationships" r:id="rId2"/>
          </a:graphicData>
        </a:graphic>
      </p:graphicFrame>
      <p:sp>
        <p:nvSpPr>
          <p:cNvPr id="6" name="Rectangle 3">
            <a:extLst>
              <a:ext uri="{FF2B5EF4-FFF2-40B4-BE49-F238E27FC236}">
                <a16:creationId xmlns="" xmlns:a16="http://schemas.microsoft.com/office/drawing/2014/main" id="{34CDEC5E-F7FD-FEF8-A64B-50196D7CCA80}"/>
              </a:ext>
            </a:extLst>
          </p:cNvPr>
          <p:cNvSpPr>
            <a:spLocks noChangeArrowheads="1"/>
          </p:cNvSpPr>
          <p:nvPr/>
        </p:nvSpPr>
        <p:spPr bwMode="auto">
          <a:xfrm>
            <a:off x="303230" y="4922799"/>
            <a:ext cx="12079705"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Surge in Full-Time Employment:</a:t>
            </a:r>
            <a:r>
              <a:rPr kumimoji="0" lang="en-US" altLang="en-US" sz="1800" b="0" i="0" u="none" strike="noStrike" cap="none" normalizeH="0" baseline="0" dirty="0">
                <a:ln>
                  <a:noFill/>
                </a:ln>
                <a:solidFill>
                  <a:schemeClr val="tx1"/>
                </a:solidFill>
                <a:effectLst/>
                <a:latin typeface="Arial" panose="020B0604020202020204" pitchFamily="34" charset="0"/>
              </a:rPr>
              <a:t> Rose from 13.2% in June 2020 to 33.3% in September 2022.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Part-Time Employment Decline:</a:t>
            </a:r>
            <a:r>
              <a:rPr kumimoji="0" lang="en-US" altLang="en-US" sz="1800" b="0" i="0" u="none" strike="noStrike" cap="none" normalizeH="0" baseline="0" dirty="0">
                <a:ln>
                  <a:noFill/>
                </a:ln>
                <a:solidFill>
                  <a:schemeClr val="tx1"/>
                </a:solidFill>
                <a:effectLst/>
                <a:latin typeface="Arial" panose="020B0604020202020204" pitchFamily="34" charset="0"/>
              </a:rPr>
              <a:t> Peaked at 26.9% in November 2020, then fell to 19.4% by September 2022.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Consistent Low Self-Employment:</a:t>
            </a:r>
            <a:r>
              <a:rPr kumimoji="0" lang="en-US" altLang="en-US" sz="1800" b="0" i="0" u="none" strike="noStrike" cap="none" normalizeH="0" baseline="0" dirty="0">
                <a:ln>
                  <a:noFill/>
                </a:ln>
                <a:solidFill>
                  <a:schemeClr val="tx1"/>
                </a:solidFill>
                <a:effectLst/>
                <a:latin typeface="Arial" panose="020B0604020202020204" pitchFamily="34" charset="0"/>
              </a:rPr>
              <a:t> Remained low, with a peak of only 8.0%.</a:t>
            </a:r>
          </a:p>
          <a:p>
            <a:pPr marL="0" marR="0" lvl="0" indent="0" algn="l" defTabSz="914400" rtl="0" eaLnBrk="0" fontAlgn="base" latinLnBrk="0" hangingPunct="0">
              <a:lnSpc>
                <a:spcPct val="15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242030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E91DC736-0EF8-4F87-9146-EBF1D2EE4D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pouring cement into a bucket&#10;&#10;Description automatically generated">
            <a:extLst>
              <a:ext uri="{FF2B5EF4-FFF2-40B4-BE49-F238E27FC236}">
                <a16:creationId xmlns="" xmlns:a16="http://schemas.microsoft.com/office/drawing/2014/main" id="{B3A259A6-8F55-7B17-29B0-1195D3AADD3F}"/>
              </a:ext>
            </a:extLst>
          </p:cNvPr>
          <p:cNvPicPr>
            <a:picLocks noChangeAspect="1"/>
          </p:cNvPicPr>
          <p:nvPr/>
        </p:nvPicPr>
        <p:blipFill>
          <a:blip r:embed="rId2" cstate="print">
            <a:extLst>
              <a:ext uri="{28A0092B-C50C-407E-A947-70E740481C1C}">
                <a14:useLocalDpi xmlns:a14="http://schemas.microsoft.com/office/drawing/2010/main" val="0"/>
              </a:ext>
            </a:extLst>
          </a:blip>
          <a:srcRect l="16627" t="9091" r="6671"/>
          <a:stretch/>
        </p:blipFill>
        <p:spPr>
          <a:xfrm>
            <a:off x="3523488" y="10"/>
            <a:ext cx="8668512" cy="6857990"/>
          </a:xfrm>
          <a:prstGeom prst="rect">
            <a:avLst/>
          </a:prstGeom>
        </p:spPr>
      </p:pic>
      <p:sp>
        <p:nvSpPr>
          <p:cNvPr id="12" name="Rectangle 11">
            <a:extLst>
              <a:ext uri="{FF2B5EF4-FFF2-40B4-BE49-F238E27FC236}">
                <a16:creationId xmlns="" xmlns:a16="http://schemas.microsoft.com/office/drawing/2014/main" id="{097CD68E-23E3-4007-8847-CD0944C4F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mj-lt"/>
                <a:ea typeface="+mj-ea"/>
                <a:cs typeface="+mj-cs"/>
              </a:rPr>
              <a:t>5. Curriculum Renewal</a:t>
            </a:r>
          </a:p>
        </p:txBody>
      </p:sp>
      <p:sp>
        <p:nvSpPr>
          <p:cNvPr id="14" name="Rectangle 13">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 xmlns:a16="http://schemas.microsoft.com/office/drawing/2014/main" id="{DCCE2033-2754-41DA-9278-9102E6F4E4C7}"/>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56A1DDD9-908D-4B43-A02F-4DAB02A25CBC}" type="slidenum">
              <a:rPr lang="en-US">
                <a:solidFill>
                  <a:schemeClr val="bg1"/>
                </a:solidFill>
                <a:latin typeface="Calibri" panose="020F0502020204030204"/>
              </a:rPr>
              <a:pPr>
                <a:spcAft>
                  <a:spcPts val="600"/>
                </a:spcAft>
                <a:defRPr/>
              </a:pPr>
              <a:t>12</a:t>
            </a:fld>
            <a:endParaRPr lang="en-US">
              <a:solidFill>
                <a:schemeClr val="bg1"/>
              </a:solidFill>
              <a:latin typeface="Calibri" panose="020F0502020204030204"/>
            </a:endParaRPr>
          </a:p>
        </p:txBody>
      </p:sp>
    </p:spTree>
    <p:extLst>
      <p:ext uri="{BB962C8B-B14F-4D97-AF65-F5344CB8AC3E}">
        <p14:creationId xmlns:p14="http://schemas.microsoft.com/office/powerpoint/2010/main" val="35494660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12335" y="148586"/>
            <a:ext cx="4271874" cy="338554"/>
          </a:xfrm>
          <a:prstGeom prst="rect">
            <a:avLst/>
          </a:prstGeom>
          <a:noFill/>
        </p:spPr>
        <p:txBody>
          <a:bodyPr wrap="square" rtlCol="0">
            <a:spAutoFit/>
          </a:bodyPr>
          <a:lstStyle/>
          <a:p>
            <a:pPr algn="ctr"/>
            <a:r>
              <a:rPr lang="en-ZA" sz="1600" b="1" dirty="0">
                <a:solidFill>
                  <a:schemeClr val="tx2"/>
                </a:solidFill>
              </a:rPr>
              <a:t>Curriculum Renewal Project</a:t>
            </a:r>
          </a:p>
        </p:txBody>
      </p:sp>
      <p:sp>
        <p:nvSpPr>
          <p:cNvPr id="5" name="Rectangle 4"/>
          <p:cNvSpPr/>
          <p:nvPr/>
        </p:nvSpPr>
        <p:spPr>
          <a:xfrm>
            <a:off x="9332430" y="2740631"/>
            <a:ext cx="2790705" cy="1815882"/>
          </a:xfrm>
          <a:prstGeom prst="rect">
            <a:avLst/>
          </a:prstGeom>
          <a:ln>
            <a:solidFill>
              <a:srgbClr val="FF0000"/>
            </a:solidFill>
          </a:ln>
        </p:spPr>
        <p:txBody>
          <a:bodyPr wrap="square">
            <a:spAutoFit/>
          </a:bodyPr>
          <a:lstStyle/>
          <a:p>
            <a:pPr marL="342900" indent="-342900">
              <a:buFont typeface="Symbol" panose="05050102010706020507" pitchFamily="18" charset="2"/>
              <a:buChar char=""/>
            </a:pPr>
            <a:r>
              <a:rPr lang="en-ZA" sz="1400" dirty="0">
                <a:solidFill>
                  <a:prstClr val="black"/>
                </a:solidFill>
                <a:ea typeface="Calibri" panose="020F0502020204030204" pitchFamily="34" charset="0"/>
                <a:cs typeface="Times New Roman" panose="02020603050405020304" pitchFamily="18" charset="0"/>
              </a:rPr>
              <a:t>3 x Higher Certificate’s</a:t>
            </a:r>
          </a:p>
          <a:p>
            <a:pPr marL="342900" indent="-342900">
              <a:buFont typeface="Symbol" panose="05050102010706020507" pitchFamily="18" charset="2"/>
              <a:buChar char=""/>
            </a:pPr>
            <a:r>
              <a:rPr lang="en-ZA" sz="1400" dirty="0">
                <a:solidFill>
                  <a:srgbClr val="0070C0"/>
                </a:solidFill>
                <a:ea typeface="Calibri" panose="020F0502020204030204" pitchFamily="34" charset="0"/>
                <a:cs typeface="Times New Roman" panose="02020603050405020304" pitchFamily="18" charset="0"/>
              </a:rPr>
              <a:t>7 x Diploma’s</a:t>
            </a:r>
            <a:endParaRPr lang="en-ZA" sz="1400" dirty="0">
              <a:solidFill>
                <a:prstClr val="black"/>
              </a:solidFill>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ZA" sz="1400" dirty="0">
                <a:solidFill>
                  <a:srgbClr val="00B050"/>
                </a:solidFill>
                <a:ea typeface="Calibri" panose="020F0502020204030204" pitchFamily="34" charset="0"/>
                <a:cs typeface="Times New Roman" panose="02020603050405020304" pitchFamily="18" charset="0"/>
              </a:rPr>
              <a:t>10 x Advanced Diploma’s</a:t>
            </a:r>
            <a:endParaRPr lang="en-ZA" sz="1400" dirty="0">
              <a:solidFill>
                <a:prstClr val="black"/>
              </a:solidFill>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ZA" sz="1400" dirty="0">
                <a:solidFill>
                  <a:srgbClr val="FF0000"/>
                </a:solidFill>
                <a:ea typeface="Calibri" panose="020F0502020204030204" pitchFamily="34" charset="0"/>
                <a:cs typeface="Times New Roman" panose="02020603050405020304" pitchFamily="18" charset="0"/>
              </a:rPr>
              <a:t>5 x Bachelor’s Degree’s</a:t>
            </a:r>
            <a:endParaRPr lang="en-ZA" sz="1400" dirty="0">
              <a:solidFill>
                <a:prstClr val="black"/>
              </a:solidFill>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ZA" sz="1400" dirty="0">
                <a:solidFill>
                  <a:srgbClr val="7030A0"/>
                </a:solidFill>
                <a:ea typeface="Calibri" panose="020F0502020204030204" pitchFamily="34" charset="0"/>
                <a:cs typeface="Times New Roman" panose="02020603050405020304" pitchFamily="18" charset="0"/>
              </a:rPr>
              <a:t>4 x Bachelor Honours ‘s Degree</a:t>
            </a:r>
            <a:endParaRPr lang="en-ZA" sz="1400" dirty="0">
              <a:solidFill>
                <a:prstClr val="black"/>
              </a:solidFill>
              <a:ea typeface="Calibri" panose="020F0502020204030204" pitchFamily="34" charset="0"/>
              <a:cs typeface="Times New Roman" panose="02020603050405020304" pitchFamily="18" charset="0"/>
            </a:endParaRPr>
          </a:p>
          <a:p>
            <a:pPr marL="342900" indent="-342900">
              <a:buFont typeface="Symbol" panose="05050102010706020507" pitchFamily="18" charset="2"/>
              <a:buChar char=""/>
            </a:pPr>
            <a:r>
              <a:rPr lang="en-ZA" sz="1400" dirty="0">
                <a:solidFill>
                  <a:srgbClr val="00B0F0"/>
                </a:solidFill>
                <a:ea typeface="Calibri" panose="020F0502020204030204" pitchFamily="34" charset="0"/>
                <a:cs typeface="Times New Roman" panose="02020603050405020304" pitchFamily="18" charset="0"/>
              </a:rPr>
              <a:t>4 x Postgraduate Diploma</a:t>
            </a:r>
          </a:p>
          <a:p>
            <a:pPr marL="342900" indent="-342900">
              <a:buFont typeface="Symbol" panose="05050102010706020507" pitchFamily="18" charset="2"/>
              <a:buChar char=""/>
            </a:pPr>
            <a:r>
              <a:rPr lang="en-ZA" sz="1400" dirty="0">
                <a:solidFill>
                  <a:srgbClr val="FF6600"/>
                </a:solidFill>
                <a:ea typeface="Calibri" panose="020F0502020204030204" pitchFamily="34" charset="0"/>
                <a:cs typeface="Times New Roman" panose="02020603050405020304" pitchFamily="18" charset="0"/>
              </a:rPr>
              <a:t>5 x PhD</a:t>
            </a:r>
          </a:p>
          <a:p>
            <a:pPr marL="342900" indent="-342900">
              <a:buFont typeface="Symbol" panose="05050102010706020507" pitchFamily="18" charset="2"/>
              <a:buChar char=""/>
            </a:pPr>
            <a:r>
              <a:rPr lang="en-US" sz="1400" dirty="0">
                <a:solidFill>
                  <a:srgbClr val="7030A0"/>
                </a:solidFill>
                <a:cs typeface="Times New Roman" panose="02020603050405020304" pitchFamily="18" charset="0"/>
              </a:rPr>
              <a:t>5 x Masters</a:t>
            </a:r>
            <a:endParaRPr lang="en-ZA" sz="2400" dirty="0">
              <a:solidFill>
                <a:srgbClr val="7030A0"/>
              </a:solidFill>
            </a:endParaRPr>
          </a:p>
        </p:txBody>
      </p:sp>
      <p:sp>
        <p:nvSpPr>
          <p:cNvPr id="8" name="Oval Callout 7"/>
          <p:cNvSpPr/>
          <p:nvPr/>
        </p:nvSpPr>
        <p:spPr>
          <a:xfrm>
            <a:off x="9558807" y="333252"/>
            <a:ext cx="2337954" cy="1226127"/>
          </a:xfrm>
          <a:prstGeom prst="wedgeEllipseCallout">
            <a:avLst>
              <a:gd name="adj1" fmla="val -35404"/>
              <a:gd name="adj2" fmla="val 360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ZA" dirty="0">
                <a:solidFill>
                  <a:prstClr val="white"/>
                </a:solidFill>
              </a:rPr>
              <a:t>43 new qualifications sent to CHE</a:t>
            </a:r>
          </a:p>
        </p:txBody>
      </p:sp>
      <p:sp>
        <p:nvSpPr>
          <p:cNvPr id="7" name="Speech Bubble: Rectangle 6">
            <a:extLst>
              <a:ext uri="{FF2B5EF4-FFF2-40B4-BE49-F238E27FC236}">
                <a16:creationId xmlns="" xmlns:a16="http://schemas.microsoft.com/office/drawing/2014/main" id="{A91139D8-8E1E-4368-AE2B-9C95EF7BF819}"/>
              </a:ext>
            </a:extLst>
          </p:cNvPr>
          <p:cNvSpPr/>
          <p:nvPr/>
        </p:nvSpPr>
        <p:spPr>
          <a:xfrm>
            <a:off x="9763593" y="1824467"/>
            <a:ext cx="1928381" cy="651076"/>
          </a:xfrm>
          <a:prstGeom prst="wedgeRectCallout">
            <a:avLst>
              <a:gd name="adj1" fmla="val -19032"/>
              <a:gd name="adj2" fmla="val 48278"/>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ZA" dirty="0"/>
              <a:t>39 currently being offered @ DUT</a:t>
            </a:r>
          </a:p>
        </p:txBody>
      </p:sp>
      <p:graphicFrame>
        <p:nvGraphicFramePr>
          <p:cNvPr id="6" name="Table 5"/>
          <p:cNvGraphicFramePr>
            <a:graphicFrameLocks noGrp="1"/>
          </p:cNvGraphicFramePr>
          <p:nvPr>
            <p:extLst>
              <p:ext uri="{D42A27DB-BD31-4B8C-83A1-F6EECF244321}">
                <p14:modId xmlns:p14="http://schemas.microsoft.com/office/powerpoint/2010/main" val="1968535725"/>
              </p:ext>
            </p:extLst>
          </p:nvPr>
        </p:nvGraphicFramePr>
        <p:xfrm>
          <a:off x="295239" y="712998"/>
          <a:ext cx="8988357" cy="5572551"/>
        </p:xfrm>
        <a:graphic>
          <a:graphicData uri="http://schemas.openxmlformats.org/drawingml/2006/table">
            <a:tbl>
              <a:tblPr firstRow="1" firstCol="1" bandRow="1"/>
              <a:tblGrid>
                <a:gridCol w="1043929">
                  <a:extLst>
                    <a:ext uri="{9D8B030D-6E8A-4147-A177-3AD203B41FA5}">
                      <a16:colId xmlns="" xmlns:a16="http://schemas.microsoft.com/office/drawing/2014/main" val="2180940299"/>
                    </a:ext>
                  </a:extLst>
                </a:gridCol>
                <a:gridCol w="847476">
                  <a:extLst>
                    <a:ext uri="{9D8B030D-6E8A-4147-A177-3AD203B41FA5}">
                      <a16:colId xmlns="" xmlns:a16="http://schemas.microsoft.com/office/drawing/2014/main" val="2670025934"/>
                    </a:ext>
                  </a:extLst>
                </a:gridCol>
                <a:gridCol w="1063308">
                  <a:extLst>
                    <a:ext uri="{9D8B030D-6E8A-4147-A177-3AD203B41FA5}">
                      <a16:colId xmlns="" xmlns:a16="http://schemas.microsoft.com/office/drawing/2014/main" val="894505368"/>
                    </a:ext>
                  </a:extLst>
                </a:gridCol>
                <a:gridCol w="1008690">
                  <a:extLst>
                    <a:ext uri="{9D8B030D-6E8A-4147-A177-3AD203B41FA5}">
                      <a16:colId xmlns="" xmlns:a16="http://schemas.microsoft.com/office/drawing/2014/main" val="2897954150"/>
                    </a:ext>
                  </a:extLst>
                </a:gridCol>
                <a:gridCol w="1008690">
                  <a:extLst>
                    <a:ext uri="{9D8B030D-6E8A-4147-A177-3AD203B41FA5}">
                      <a16:colId xmlns="" xmlns:a16="http://schemas.microsoft.com/office/drawing/2014/main" val="1782740017"/>
                    </a:ext>
                  </a:extLst>
                </a:gridCol>
                <a:gridCol w="1042167">
                  <a:extLst>
                    <a:ext uri="{9D8B030D-6E8A-4147-A177-3AD203B41FA5}">
                      <a16:colId xmlns="" xmlns:a16="http://schemas.microsoft.com/office/drawing/2014/main" val="2369796066"/>
                    </a:ext>
                  </a:extLst>
                </a:gridCol>
                <a:gridCol w="1006049">
                  <a:extLst>
                    <a:ext uri="{9D8B030D-6E8A-4147-A177-3AD203B41FA5}">
                      <a16:colId xmlns="" xmlns:a16="http://schemas.microsoft.com/office/drawing/2014/main" val="199411428"/>
                    </a:ext>
                  </a:extLst>
                </a:gridCol>
                <a:gridCol w="984024">
                  <a:extLst>
                    <a:ext uri="{9D8B030D-6E8A-4147-A177-3AD203B41FA5}">
                      <a16:colId xmlns="" xmlns:a16="http://schemas.microsoft.com/office/drawing/2014/main" val="773433819"/>
                    </a:ext>
                  </a:extLst>
                </a:gridCol>
                <a:gridCol w="984024">
                  <a:extLst>
                    <a:ext uri="{9D8B030D-6E8A-4147-A177-3AD203B41FA5}">
                      <a16:colId xmlns="" xmlns:a16="http://schemas.microsoft.com/office/drawing/2014/main" val="4183897673"/>
                    </a:ext>
                  </a:extLst>
                </a:gridCol>
              </a:tblGrid>
              <a:tr h="206050">
                <a:tc gridSpan="9">
                  <a:txBody>
                    <a:bodyPr/>
                    <a:lstStyle/>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New Qualifications</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endParaRPr lang="en-ZA"/>
                    </a:p>
                  </a:txBody>
                  <a:tcPr/>
                </a:tc>
                <a:tc hMerge="1">
                  <a:txBody>
                    <a:bodyPr/>
                    <a:lstStyle/>
                    <a:p>
                      <a:pPr algn="ctr">
                        <a:lnSpc>
                          <a:spcPct val="105000"/>
                        </a:lnSpc>
                        <a:spcAft>
                          <a:spcPts val="0"/>
                        </a:spcAft>
                      </a:pPr>
                      <a:endParaRPr lang="en-ZA" sz="6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264591067"/>
                  </a:ext>
                </a:extLst>
              </a:tr>
              <a:tr h="207649">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2012</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BF5"/>
                    </a:solidFill>
                  </a:tcPr>
                </a:tc>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2014</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BF5"/>
                    </a:solidFill>
                  </a:tcPr>
                </a:tc>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2015</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(5)</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BF5"/>
                    </a:solidFill>
                  </a:tcPr>
                </a:tc>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2016</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(6)</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BF5"/>
                    </a:solidFill>
                  </a:tcPr>
                </a:tc>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2017</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BF5"/>
                    </a:solidFill>
                  </a:tcPr>
                </a:tc>
                <a:tc>
                  <a:txBody>
                    <a:bodyPr/>
                    <a:lstStyle/>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2018</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(9)</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BF5"/>
                    </a:solidFill>
                  </a:tcPr>
                </a:tc>
                <a:tc>
                  <a:txBody>
                    <a:bodyPr/>
                    <a:lstStyle/>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2019</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903" marR="2903" marT="290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BF5"/>
                    </a:solidFill>
                  </a:tcPr>
                </a:tc>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2020</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BF5"/>
                    </a:solidFill>
                  </a:tcPr>
                </a:tc>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2021</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9EBF5"/>
                    </a:solidFill>
                  </a:tcPr>
                </a:tc>
                <a:extLst>
                  <a:ext uri="{0D108BD9-81ED-4DB2-BD59-A6C34878D82A}">
                    <a16:rowId xmlns="" xmlns:a16="http://schemas.microsoft.com/office/drawing/2014/main" val="2747781928"/>
                  </a:ext>
                </a:extLst>
              </a:tr>
              <a:tr h="505320">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Master of Applied Science in Biotechnology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Diploma in Shipping and Logistics</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Diploma in Textile Technology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Higher Certificate in Sport Management Science</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Diploma in Clothing Management</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Postgraduate Diploma in International Shipping</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Postgraduate Diploma in Food and Nutrition</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2903" marR="2903" marT="290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Higher Certificate in Applied Sciences</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 of Applied Science in Industrial Chemistry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extLst>
                  <a:ext uri="{0D108BD9-81ED-4DB2-BD59-A6C34878D82A}">
                    <a16:rowId xmlns="" xmlns:a16="http://schemas.microsoft.com/office/drawing/2014/main" val="2185947627"/>
                  </a:ext>
                </a:extLst>
              </a:tr>
              <a:tr h="606144">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Master of Applied Science in Food Science</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Diploma in Nautical Studies</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Diploma in Sustainable Horticulture and Landscaping</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Diploma in Consumer Science Food and Nutrition</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 of Applied Science in Sport Science &amp; Management</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a:lnSpc>
                          <a:spcPct val="105000"/>
                        </a:lnSpc>
                        <a:spcAft>
                          <a:spcPts val="0"/>
                        </a:spcAft>
                      </a:pPr>
                      <a:r>
                        <a:rPr lang="en-ZA" sz="9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Apparel Technology</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Arial" panose="020B0604020202020204" pitchFamily="34" charset="0"/>
                        </a:rPr>
                        <a:t>Postgraduate Diploma in Sustainable Horticulture</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2903" marR="2903" marT="290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Postgraduate Diploma in Chemistry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 of Sport Science Honours</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FF"/>
                    </a:solidFill>
                  </a:tcPr>
                </a:tc>
                <a:extLst>
                  <a:ext uri="{0D108BD9-81ED-4DB2-BD59-A6C34878D82A}">
                    <a16:rowId xmlns="" xmlns:a16="http://schemas.microsoft.com/office/drawing/2014/main" val="2744887938"/>
                  </a:ext>
                </a:extLst>
              </a:tr>
              <a:tr h="663757">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Master of Applied Science in Chemistry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Diploma in Analytical Chemistry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BE4D5"/>
                    </a:solidFill>
                  </a:tcPr>
                </a:tc>
                <a:tc>
                  <a:txBody>
                    <a:bodyPr/>
                    <a:lstStyle/>
                    <a:p>
                      <a:pPr>
                        <a:lnSpc>
                          <a:spcPct val="11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 of Applied Science in Food Science and Technology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 of Applied Science in Textile Science</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a:lnSpc>
                          <a:spcPct val="105000"/>
                        </a:lnSpc>
                        <a:spcAft>
                          <a:spcPts val="0"/>
                        </a:spcAft>
                      </a:pPr>
                      <a:r>
                        <a:rPr lang="en-ZA" sz="9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Textile Technology</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nSpc>
                          <a:spcPct val="105000"/>
                        </a:lnSpc>
                        <a:spcAft>
                          <a:spcPts val="0"/>
                        </a:spcAft>
                      </a:pPr>
                      <a:r>
                        <a:rPr lang="en-ZA" sz="9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Biotechnology</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 of Applied Science Honours in Textile Science</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FF"/>
                    </a:solidFill>
                  </a:tcPr>
                </a:tc>
                <a:extLst>
                  <a:ext uri="{0D108BD9-81ED-4DB2-BD59-A6C34878D82A}">
                    <a16:rowId xmlns="" xmlns:a16="http://schemas.microsoft.com/office/drawing/2014/main" val="589428566"/>
                  </a:ext>
                </a:extLst>
              </a:tr>
              <a:tr h="508520">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Master of Applied Science in Food &amp; Nutrition</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tc>
                  <a:txBody>
                    <a:bodyPr/>
                    <a:lstStyle/>
                    <a:p>
                      <a:pP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 of Applied Science in Biotechnology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5E0B3"/>
                    </a:solidFill>
                  </a:tcPr>
                </a:tc>
                <a:tc>
                  <a:txBody>
                    <a:bodyPr/>
                    <a:lstStyle/>
                    <a:p>
                      <a:pPr>
                        <a:lnSpc>
                          <a:spcPct val="11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Shipping and Logistics</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Sustainable Horticulture</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nSpc>
                          <a:spcPct val="105000"/>
                        </a:lnSpc>
                        <a:spcAft>
                          <a:spcPts val="0"/>
                        </a:spcAft>
                      </a:pPr>
                      <a:r>
                        <a:rPr lang="en-ZA" sz="9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Food</a:t>
                      </a:r>
                      <a:r>
                        <a:rPr lang="en-ZA" sz="900" kern="1200" baseline="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Science</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1">
                        <a:lumMod val="20000"/>
                        <a:lumOff val="80000"/>
                      </a:schemeClr>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Master of Maritime Studies</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7CAAC"/>
                    </a:solidFill>
                  </a:tcPr>
                </a:tc>
                <a:extLst>
                  <a:ext uri="{0D108BD9-81ED-4DB2-BD59-A6C34878D82A}">
                    <a16:rowId xmlns="" xmlns:a16="http://schemas.microsoft.com/office/drawing/2014/main" val="3884271792"/>
                  </a:ext>
                </a:extLst>
              </a:tr>
              <a:tr h="606543">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PhD in Biotechnology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CC"/>
                    </a:solidFill>
                  </a:tcPr>
                </a:tc>
                <a:tc>
                  <a:txBody>
                    <a:bodyPr/>
                    <a:lstStyle/>
                    <a:p>
                      <a:pP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PhD in Applied Science</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CC"/>
                    </a:solidFill>
                  </a:tcPr>
                </a:tc>
                <a:tc>
                  <a:txBody>
                    <a:bodyPr/>
                    <a:lstStyle/>
                    <a:p>
                      <a:pPr>
                        <a:lnSpc>
                          <a:spcPct val="11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Nautical Studies</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Consumer Sciences in Food &amp; Nutrition</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nSpc>
                          <a:spcPct val="105000"/>
                        </a:lnSpc>
                        <a:spcAft>
                          <a:spcPts val="0"/>
                        </a:spcAft>
                      </a:pPr>
                      <a:r>
                        <a:rPr lang="en-ZA" sz="9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903" marR="2903" marT="290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737335796"/>
                  </a:ext>
                </a:extLst>
              </a:tr>
              <a:tr h="442905">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PhD in Food Science</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CC"/>
                    </a:solidFill>
                  </a:tcPr>
                </a:tc>
                <a:tc>
                  <a:txBody>
                    <a:bodyPr/>
                    <a:lstStyle/>
                    <a:p>
                      <a:pP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Marine Engineering</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Advanced Diploma in Chemistry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EEAF6"/>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2903" marR="2903" marT="290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599371748"/>
                  </a:ext>
                </a:extLst>
              </a:tr>
              <a:tr h="505719">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PhD in Chemistry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CC"/>
                    </a:solidFill>
                  </a:tcPr>
                </a:tc>
                <a:tc>
                  <a:txBody>
                    <a:bodyPr/>
                    <a:lstStyle/>
                    <a:p>
                      <a:pP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7000"/>
                        </a:lnSpc>
                      </a:pPr>
                      <a:endParaRPr lang="en-ZA" sz="900">
                        <a:effectLst/>
                        <a:latin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 of Applied Science Honours in Food Science</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FF"/>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2903" marR="2903" marT="290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035849847"/>
                  </a:ext>
                </a:extLst>
              </a:tr>
              <a:tr h="505719">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PhD in Food &amp; Nutrition</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66FFCC"/>
                    </a:solidFill>
                  </a:tcPr>
                </a:tc>
                <a:tc>
                  <a:txBody>
                    <a:bodyPr/>
                    <a:lstStyle/>
                    <a:p>
                      <a:pP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Bachelor of Applied Science Honours in Biotechnology</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CCCCFF"/>
                    </a:solidFill>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2903" marR="2903" marT="290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47209712"/>
                  </a:ext>
                </a:extLst>
              </a:tr>
              <a:tr h="505719">
                <a:tc>
                  <a:txBody>
                    <a:bodyPr/>
                    <a:lstStyle/>
                    <a:p>
                      <a:pP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Higher Certificate in Sport Coaching Science</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2CC"/>
                    </a:solidFill>
                  </a:tcPr>
                </a:tc>
                <a:tc>
                  <a:txBody>
                    <a:bodyPr/>
                    <a:lstStyle/>
                    <a:p>
                      <a:pPr>
                        <a:lnSpc>
                          <a:spcPct val="105000"/>
                        </a:lnSpc>
                        <a:spcAft>
                          <a:spcPts val="0"/>
                        </a:spcAft>
                      </a:pPr>
                      <a:r>
                        <a:rPr lang="en-ZA" sz="900"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903" marR="2903" marT="290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05000"/>
                        </a:lnSpc>
                        <a:spcAft>
                          <a:spcPts val="0"/>
                        </a:spcAft>
                      </a:pPr>
                      <a:r>
                        <a:rPr lang="en-ZA" sz="900"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 </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953297445"/>
                  </a:ext>
                </a:extLst>
              </a:tr>
              <a:tr h="133232">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8</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3548" marR="3548" marT="354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10</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15</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1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21</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24</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7096" marR="7096" marT="96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5000"/>
                        </a:lnSpc>
                        <a:spcAft>
                          <a:spcPts val="0"/>
                        </a:spcAft>
                      </a:pPr>
                      <a:r>
                        <a:rPr lang="en-ZA" sz="900" b="1" kern="120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33</a:t>
                      </a:r>
                      <a:endParaRPr lang="en-ZA" sz="900">
                        <a:effectLst/>
                        <a:latin typeface="Calibri" panose="020F0502020204030204" pitchFamily="34" charset="0"/>
                        <a:ea typeface="Calibri" panose="020F0502020204030204" pitchFamily="34" charset="0"/>
                        <a:cs typeface="Times New Roman" panose="02020603050405020304" pitchFamily="18" charset="0"/>
                      </a:endParaRPr>
                    </a:p>
                  </a:txBody>
                  <a:tcPr marL="1290" marR="1290" marT="129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37</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2903" marR="2903" marT="2903"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39</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4838" marR="4838" marT="4838"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5000"/>
                        </a:lnSpc>
                        <a:spcAft>
                          <a:spcPts val="0"/>
                        </a:spcAft>
                      </a:pPr>
                      <a:r>
                        <a:rPr lang="en-ZA" sz="900" b="1" kern="1200" dirty="0">
                          <a:solidFill>
                            <a:srgbClr val="000000"/>
                          </a:solidFill>
                          <a:effectLst/>
                          <a:latin typeface="Calibri" panose="020F0502020204030204" pitchFamily="34" charset="0"/>
                          <a:ea typeface="Times New Roman" panose="02020603050405020304" pitchFamily="18" charset="0"/>
                          <a:cs typeface="Calibri" panose="020F0502020204030204" pitchFamily="34" charset="0"/>
                        </a:rPr>
                        <a:t>43</a:t>
                      </a:r>
                      <a:endParaRPr lang="en-ZA" sz="900" dirty="0">
                        <a:effectLst/>
                        <a:latin typeface="Calibri" panose="020F0502020204030204" pitchFamily="34" charset="0"/>
                        <a:ea typeface="Calibri" panose="020F0502020204030204" pitchFamily="34" charset="0"/>
                        <a:cs typeface="Times New Roman" panose="02020603050405020304" pitchFamily="18" charset="0"/>
                      </a:endParaRPr>
                    </a:p>
                  </a:txBody>
                  <a:tcPr marL="0" marR="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88052195"/>
                  </a:ext>
                </a:extLst>
              </a:tr>
            </a:tbl>
          </a:graphicData>
        </a:graphic>
      </p:graphicFrame>
    </p:spTree>
    <p:extLst>
      <p:ext uri="{BB962C8B-B14F-4D97-AF65-F5344CB8AC3E}">
        <p14:creationId xmlns:p14="http://schemas.microsoft.com/office/powerpoint/2010/main" val="42220005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down)">
                                      <p:cBhvr>
                                        <p:cTn id="25" dur="580">
                                          <p:stCondLst>
                                            <p:cond delay="0"/>
                                          </p:stCondLst>
                                        </p:cTn>
                                        <p:tgtEl>
                                          <p:spTgt spid="7"/>
                                        </p:tgtEl>
                                      </p:cBhvr>
                                    </p:animEffect>
                                    <p:anim calcmode="lin" valueType="num">
                                      <p:cBhvr>
                                        <p:cTn id="2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2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2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2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3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31" dur="26">
                                          <p:stCondLst>
                                            <p:cond delay="650"/>
                                          </p:stCondLst>
                                        </p:cTn>
                                        <p:tgtEl>
                                          <p:spTgt spid="7"/>
                                        </p:tgtEl>
                                      </p:cBhvr>
                                      <p:to x="100000" y="60000"/>
                                    </p:animScale>
                                    <p:animScale>
                                      <p:cBhvr>
                                        <p:cTn id="32" dur="166" decel="50000">
                                          <p:stCondLst>
                                            <p:cond delay="676"/>
                                          </p:stCondLst>
                                        </p:cTn>
                                        <p:tgtEl>
                                          <p:spTgt spid="7"/>
                                        </p:tgtEl>
                                      </p:cBhvr>
                                      <p:to x="100000" y="100000"/>
                                    </p:animScale>
                                    <p:animScale>
                                      <p:cBhvr>
                                        <p:cTn id="33" dur="26">
                                          <p:stCondLst>
                                            <p:cond delay="1312"/>
                                          </p:stCondLst>
                                        </p:cTn>
                                        <p:tgtEl>
                                          <p:spTgt spid="7"/>
                                        </p:tgtEl>
                                      </p:cBhvr>
                                      <p:to x="100000" y="80000"/>
                                    </p:animScale>
                                    <p:animScale>
                                      <p:cBhvr>
                                        <p:cTn id="34" dur="166" decel="50000">
                                          <p:stCondLst>
                                            <p:cond delay="1338"/>
                                          </p:stCondLst>
                                        </p:cTn>
                                        <p:tgtEl>
                                          <p:spTgt spid="7"/>
                                        </p:tgtEl>
                                      </p:cBhvr>
                                      <p:to x="100000" y="100000"/>
                                    </p:animScale>
                                    <p:animScale>
                                      <p:cBhvr>
                                        <p:cTn id="35" dur="26">
                                          <p:stCondLst>
                                            <p:cond delay="1642"/>
                                          </p:stCondLst>
                                        </p:cTn>
                                        <p:tgtEl>
                                          <p:spTgt spid="7"/>
                                        </p:tgtEl>
                                      </p:cBhvr>
                                      <p:to x="100000" y="90000"/>
                                    </p:animScale>
                                    <p:animScale>
                                      <p:cBhvr>
                                        <p:cTn id="36" dur="166" decel="50000">
                                          <p:stCondLst>
                                            <p:cond delay="1668"/>
                                          </p:stCondLst>
                                        </p:cTn>
                                        <p:tgtEl>
                                          <p:spTgt spid="7"/>
                                        </p:tgtEl>
                                      </p:cBhvr>
                                      <p:to x="100000" y="100000"/>
                                    </p:animScale>
                                    <p:animScale>
                                      <p:cBhvr>
                                        <p:cTn id="37" dur="26">
                                          <p:stCondLst>
                                            <p:cond delay="1808"/>
                                          </p:stCondLst>
                                        </p:cTn>
                                        <p:tgtEl>
                                          <p:spTgt spid="7"/>
                                        </p:tgtEl>
                                      </p:cBhvr>
                                      <p:to x="100000" y="95000"/>
                                    </p:animScale>
                                    <p:animScale>
                                      <p:cBhvr>
                                        <p:cTn id="38" dur="166" decel="50000">
                                          <p:stCondLst>
                                            <p:cond delay="1834"/>
                                          </p:stCondLst>
                                        </p:cTn>
                                        <p:tgtEl>
                                          <p:spTgt spid="7"/>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fade">
                                      <p:cBhvr>
                                        <p:cTn id="43" dur="1000"/>
                                        <p:tgtEl>
                                          <p:spTgt spid="5"/>
                                        </p:tgtEl>
                                      </p:cBhvr>
                                    </p:animEffect>
                                    <p:anim calcmode="lin" valueType="num">
                                      <p:cBhvr>
                                        <p:cTn id="44" dur="1000" fill="hold"/>
                                        <p:tgtEl>
                                          <p:spTgt spid="5"/>
                                        </p:tgtEl>
                                        <p:attrNameLst>
                                          <p:attrName>ppt_x</p:attrName>
                                        </p:attrNameLst>
                                      </p:cBhvr>
                                      <p:tavLst>
                                        <p:tav tm="0">
                                          <p:val>
                                            <p:strVal val="#ppt_x"/>
                                          </p:val>
                                        </p:tav>
                                        <p:tav tm="100000">
                                          <p:val>
                                            <p:strVal val="#ppt_x"/>
                                          </p:val>
                                        </p:tav>
                                      </p:tavLst>
                                    </p:anim>
                                    <p:anim calcmode="lin" valueType="num">
                                      <p:cBhvr>
                                        <p:cTn id="4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 xmlns:a16="http://schemas.microsoft.com/office/drawing/2014/main" id="{E91DC736-0EF8-4F87-9146-EBF1D2EE4D3D}"/>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using a calculator and a pen&#10;&#10;Description automatically generated">
            <a:extLst>
              <a:ext uri="{FF2B5EF4-FFF2-40B4-BE49-F238E27FC236}">
                <a16:creationId xmlns="" xmlns:a16="http://schemas.microsoft.com/office/drawing/2014/main" id="{6A35D23A-8704-83C6-E06D-E8412147364B}"/>
              </a:ext>
            </a:extLst>
          </p:cNvPr>
          <p:cNvPicPr>
            <a:picLocks noChangeAspect="1"/>
          </p:cNvPicPr>
          <p:nvPr/>
        </p:nvPicPr>
        <p:blipFill>
          <a:blip r:embed="rId2" cstate="print">
            <a:extLst>
              <a:ext uri="{28A0092B-C50C-407E-A947-70E740481C1C}">
                <a14:useLocalDpi xmlns:a14="http://schemas.microsoft.com/office/drawing/2010/main" val="0"/>
              </a:ext>
            </a:extLst>
          </a:blip>
          <a:srcRect t="34431" r="9091" b="17562"/>
          <a:stretch/>
        </p:blipFill>
        <p:spPr>
          <a:xfrm>
            <a:off x="3523488" y="10"/>
            <a:ext cx="8668512" cy="6857990"/>
          </a:xfrm>
          <a:prstGeom prst="rect">
            <a:avLst/>
          </a:prstGeom>
        </p:spPr>
      </p:pic>
      <p:sp>
        <p:nvSpPr>
          <p:cNvPr id="12" name="Rectangle 11">
            <a:extLst>
              <a:ext uri="{FF2B5EF4-FFF2-40B4-BE49-F238E27FC236}">
                <a16:creationId xmlns="" xmlns:a16="http://schemas.microsoft.com/office/drawing/2014/main" id="{097CD68E-23E3-4007-8847-CD0944C4F7BE}"/>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0" y="0"/>
            <a:ext cx="9756601"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p:cNvSpPr/>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a:latin typeface="+mj-lt"/>
                <a:ea typeface="+mj-ea"/>
                <a:cs typeface="+mj-cs"/>
              </a:rPr>
              <a:t>6. Financial Viability</a:t>
            </a:r>
          </a:p>
        </p:txBody>
      </p:sp>
      <p:sp>
        <p:nvSpPr>
          <p:cNvPr id="14" name="Rectangle 13">
            <a:extLst>
              <a:ext uri="{FF2B5EF4-FFF2-40B4-BE49-F238E27FC236}">
                <a16:creationId xmlns="" xmlns:a16="http://schemas.microsoft.com/office/drawing/2014/main" id="{AF2F604E-43BE-4DC3-B983-E071523364F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 xmlns:a16="http://schemas.microsoft.com/office/drawing/2014/main" id="{08C9B587-E65E-4B52-B37C-ABEBB6E87928}"/>
              </a:ext>
              <a:ext uri="{C183D7F6-B498-43B3-948B-1728B52AA6E4}">
                <adec:decorative xmlns=""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 xmlns:p16="http://schemas.microsoft.com/office/powerpoint/2015/main" val="1"/>
              </p:ext>
            </p:extLst>
          </p:nvPr>
        </p:nvSpPr>
        <p:spPr>
          <a:xfrm>
            <a:off x="481029" y="4546920"/>
            <a:ext cx="39776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 xmlns:a16="http://schemas.microsoft.com/office/drawing/2014/main" id="{A5BF53FE-1593-466E-9ACB-87F96B590DA0}"/>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56A1DDD9-908D-4B43-A02F-4DAB02A25CBC}" type="slidenum">
              <a:rPr lang="en-US">
                <a:solidFill>
                  <a:schemeClr val="bg1"/>
                </a:solidFill>
                <a:latin typeface="Calibri" panose="020F0502020204030204"/>
              </a:rPr>
              <a:pPr>
                <a:spcAft>
                  <a:spcPts val="600"/>
                </a:spcAft>
                <a:defRPr/>
              </a:pPr>
              <a:t>14</a:t>
            </a:fld>
            <a:endParaRPr lang="en-US">
              <a:solidFill>
                <a:schemeClr val="bg1"/>
              </a:solidFill>
              <a:latin typeface="Calibri" panose="020F0502020204030204"/>
            </a:endParaRPr>
          </a:p>
        </p:txBody>
      </p:sp>
    </p:spTree>
    <p:extLst>
      <p:ext uri="{BB962C8B-B14F-4D97-AF65-F5344CB8AC3E}">
        <p14:creationId xmlns:p14="http://schemas.microsoft.com/office/powerpoint/2010/main" val="21891781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3507CF10-831D-4222-9A6F-8562AD97ED18}"/>
              </a:ext>
            </a:extLst>
          </p:cNvPr>
          <p:cNvSpPr>
            <a:spLocks noGrp="1"/>
          </p:cNvSpPr>
          <p:nvPr>
            <p:ph type="sldNum" sz="quarter" idx="12"/>
          </p:nvPr>
        </p:nvSpPr>
        <p:spPr>
          <a:xfrm>
            <a:off x="8805333" y="6356350"/>
            <a:ext cx="2743200" cy="365125"/>
          </a:xfrm>
        </p:spPr>
        <p:txBody>
          <a:bodyPr>
            <a:normAutofit/>
          </a:bodyPr>
          <a:lstStyle/>
          <a:p>
            <a:pPr>
              <a:spcAft>
                <a:spcPts val="600"/>
              </a:spcAft>
            </a:pPr>
            <a:fld id="{A311E587-5D7F-48D1-8840-FC87A3A8C558}" type="slidenum">
              <a:rPr lang="en-ZA" smtClean="0"/>
              <a:pPr>
                <a:spcAft>
                  <a:spcPts val="600"/>
                </a:spcAft>
              </a:pPr>
              <a:t>15</a:t>
            </a:fld>
            <a:endParaRPr lang="en-ZA"/>
          </a:p>
        </p:txBody>
      </p:sp>
      <p:graphicFrame>
        <p:nvGraphicFramePr>
          <p:cNvPr id="4" name="Chart 3">
            <a:extLst>
              <a:ext uri="{FF2B5EF4-FFF2-40B4-BE49-F238E27FC236}">
                <a16:creationId xmlns="" xmlns:a16="http://schemas.microsoft.com/office/drawing/2014/main" id="{F0091065-96AD-4381-8AB0-4F985E6C8F4B}"/>
              </a:ext>
            </a:extLst>
          </p:cNvPr>
          <p:cNvGraphicFramePr/>
          <p:nvPr>
            <p:extLst>
              <p:ext uri="{D42A27DB-BD31-4B8C-83A1-F6EECF244321}">
                <p14:modId xmlns:p14="http://schemas.microsoft.com/office/powerpoint/2010/main" val="4181280170"/>
              </p:ext>
            </p:extLst>
          </p:nvPr>
        </p:nvGraphicFramePr>
        <p:xfrm>
          <a:off x="643467" y="643467"/>
          <a:ext cx="10905066" cy="55710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854624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7A5964F-653F-438B-9FC4-18547C0A3233}"/>
              </a:ext>
            </a:extLst>
          </p:cNvPr>
          <p:cNvSpPr>
            <a:spLocks noGrp="1"/>
          </p:cNvSpPr>
          <p:nvPr>
            <p:ph type="sldNum" sz="quarter" idx="12"/>
          </p:nvPr>
        </p:nvSpPr>
        <p:spPr>
          <a:xfrm>
            <a:off x="8805333" y="6356350"/>
            <a:ext cx="2743200" cy="365125"/>
          </a:xfrm>
        </p:spPr>
        <p:txBody>
          <a:bodyPr>
            <a:normAutofit/>
          </a:bodyPr>
          <a:lstStyle/>
          <a:p>
            <a:pPr>
              <a:spcAft>
                <a:spcPts val="600"/>
              </a:spcAft>
            </a:pPr>
            <a:fld id="{A311E587-5D7F-48D1-8840-FC87A3A8C558}" type="slidenum">
              <a:rPr lang="en-ZA" smtClean="0"/>
              <a:pPr>
                <a:spcAft>
                  <a:spcPts val="600"/>
                </a:spcAft>
              </a:pPr>
              <a:t>16</a:t>
            </a:fld>
            <a:endParaRPr lang="en-ZA"/>
          </a:p>
        </p:txBody>
      </p:sp>
      <p:graphicFrame>
        <p:nvGraphicFramePr>
          <p:cNvPr id="4" name="Chart 3">
            <a:extLst>
              <a:ext uri="{FF2B5EF4-FFF2-40B4-BE49-F238E27FC236}">
                <a16:creationId xmlns="" xmlns:a16="http://schemas.microsoft.com/office/drawing/2014/main" id="{F0091065-96AD-4381-8AB0-4F985E6C8F4B}"/>
              </a:ext>
            </a:extLst>
          </p:cNvPr>
          <p:cNvGraphicFramePr/>
          <p:nvPr>
            <p:extLst>
              <p:ext uri="{D42A27DB-BD31-4B8C-83A1-F6EECF244321}">
                <p14:modId xmlns:p14="http://schemas.microsoft.com/office/powerpoint/2010/main" val="1733280028"/>
              </p:ext>
            </p:extLst>
          </p:nvPr>
        </p:nvGraphicFramePr>
        <p:xfrm>
          <a:off x="643467" y="643467"/>
          <a:ext cx="10905066" cy="55710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1066022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B43B13E4-E8DB-46A7-80F4-2B497E11E4B1}"/>
              </a:ext>
            </a:extLst>
          </p:cNvPr>
          <p:cNvSpPr>
            <a:spLocks noGrp="1"/>
          </p:cNvSpPr>
          <p:nvPr>
            <p:ph type="sldNum" sz="quarter" idx="12"/>
          </p:nvPr>
        </p:nvSpPr>
        <p:spPr>
          <a:xfrm>
            <a:off x="8805333" y="6356350"/>
            <a:ext cx="2743200" cy="365125"/>
          </a:xfrm>
        </p:spPr>
        <p:txBody>
          <a:bodyPr>
            <a:normAutofit/>
          </a:bodyPr>
          <a:lstStyle/>
          <a:p>
            <a:pPr>
              <a:spcAft>
                <a:spcPts val="600"/>
              </a:spcAft>
            </a:pPr>
            <a:fld id="{A311E587-5D7F-48D1-8840-FC87A3A8C558}" type="slidenum">
              <a:rPr lang="en-ZA" smtClean="0"/>
              <a:pPr>
                <a:spcAft>
                  <a:spcPts val="600"/>
                </a:spcAft>
              </a:pPr>
              <a:t>17</a:t>
            </a:fld>
            <a:endParaRPr lang="en-ZA"/>
          </a:p>
        </p:txBody>
      </p:sp>
      <p:graphicFrame>
        <p:nvGraphicFramePr>
          <p:cNvPr id="4" name="Chart 3">
            <a:extLst>
              <a:ext uri="{FF2B5EF4-FFF2-40B4-BE49-F238E27FC236}">
                <a16:creationId xmlns="" xmlns:a16="http://schemas.microsoft.com/office/drawing/2014/main" id="{F0091065-96AD-4381-8AB0-4F985E6C8F4B}"/>
              </a:ext>
            </a:extLst>
          </p:cNvPr>
          <p:cNvGraphicFramePr/>
          <p:nvPr>
            <p:extLst>
              <p:ext uri="{D42A27DB-BD31-4B8C-83A1-F6EECF244321}">
                <p14:modId xmlns:p14="http://schemas.microsoft.com/office/powerpoint/2010/main" val="2920018350"/>
              </p:ext>
            </p:extLst>
          </p:nvPr>
        </p:nvGraphicFramePr>
        <p:xfrm>
          <a:off x="333353" y="195344"/>
          <a:ext cx="10905066" cy="55710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64321763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3025473-31F7-4B8A-A2DE-8B470E6842E1}"/>
              </a:ext>
            </a:extLst>
          </p:cNvPr>
          <p:cNvSpPr>
            <a:spLocks noGrp="1"/>
          </p:cNvSpPr>
          <p:nvPr>
            <p:ph type="sldNum" sz="quarter" idx="12"/>
          </p:nvPr>
        </p:nvSpPr>
        <p:spPr>
          <a:xfrm>
            <a:off x="8805333" y="6356350"/>
            <a:ext cx="2743200" cy="365125"/>
          </a:xfrm>
        </p:spPr>
        <p:txBody>
          <a:bodyPr>
            <a:normAutofit/>
          </a:bodyPr>
          <a:lstStyle/>
          <a:p>
            <a:pPr>
              <a:spcAft>
                <a:spcPts val="600"/>
              </a:spcAft>
            </a:pPr>
            <a:fld id="{A311E587-5D7F-48D1-8840-FC87A3A8C558}" type="slidenum">
              <a:rPr lang="en-ZA" smtClean="0"/>
              <a:pPr>
                <a:spcAft>
                  <a:spcPts val="600"/>
                </a:spcAft>
              </a:pPr>
              <a:t>18</a:t>
            </a:fld>
            <a:endParaRPr lang="en-ZA"/>
          </a:p>
        </p:txBody>
      </p:sp>
      <p:graphicFrame>
        <p:nvGraphicFramePr>
          <p:cNvPr id="4" name="Chart 3">
            <a:extLst>
              <a:ext uri="{FF2B5EF4-FFF2-40B4-BE49-F238E27FC236}">
                <a16:creationId xmlns="" xmlns:a16="http://schemas.microsoft.com/office/drawing/2014/main" id="{F0091065-96AD-4381-8AB0-4F985E6C8F4B}"/>
              </a:ext>
            </a:extLst>
          </p:cNvPr>
          <p:cNvGraphicFramePr/>
          <p:nvPr>
            <p:extLst>
              <p:ext uri="{D42A27DB-BD31-4B8C-83A1-F6EECF244321}">
                <p14:modId xmlns:p14="http://schemas.microsoft.com/office/powerpoint/2010/main" val="2723575864"/>
              </p:ext>
            </p:extLst>
          </p:nvPr>
        </p:nvGraphicFramePr>
        <p:xfrm>
          <a:off x="643467" y="643467"/>
          <a:ext cx="10905066" cy="55710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1248619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D8EC0190-B678-9D43-8318-3E59C4D0F1C1}"/>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A311E587-5D7F-48D1-8840-FC87A3A8C558}" type="slidenum">
              <a:rPr kumimoji="0" lang="en-ZA"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19</a:t>
            </a:fld>
            <a:endParaRPr kumimoji="0" lang="en-ZA" b="0" i="0" u="none" strike="noStrike" kern="1200" cap="none" spc="0" normalizeH="0" baseline="0" noProof="0">
              <a:ln>
                <a:noFill/>
              </a:ln>
              <a:effectLst/>
              <a:uLnTx/>
              <a:uFillTx/>
              <a:latin typeface="Calibri" panose="020F0502020204030204"/>
              <a:ea typeface="+mn-ea"/>
              <a:cs typeface="+mn-cs"/>
            </a:endParaRPr>
          </a:p>
        </p:txBody>
      </p:sp>
      <p:graphicFrame>
        <p:nvGraphicFramePr>
          <p:cNvPr id="3" name="Chart 2">
            <a:extLst>
              <a:ext uri="{FF2B5EF4-FFF2-40B4-BE49-F238E27FC236}">
                <a16:creationId xmlns="" xmlns:a16="http://schemas.microsoft.com/office/drawing/2014/main" id="{3516A17A-A6E7-134A-A82E-DDB51E2FDF74}"/>
              </a:ext>
            </a:extLst>
          </p:cNvPr>
          <p:cNvGraphicFramePr>
            <a:graphicFrameLocks/>
          </p:cNvGraphicFramePr>
          <p:nvPr>
            <p:extLst>
              <p:ext uri="{D42A27DB-BD31-4B8C-83A1-F6EECF244321}">
                <p14:modId xmlns:p14="http://schemas.microsoft.com/office/powerpoint/2010/main" val="691413997"/>
              </p:ext>
            </p:extLst>
          </p:nvPr>
        </p:nvGraphicFramePr>
        <p:xfrm>
          <a:off x="139149" y="402250"/>
          <a:ext cx="11489634" cy="605675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1952720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70C0A8C-EEB1-49FE-889E-EC31BCD727A8}"/>
              </a:ext>
            </a:extLst>
          </p:cNvPr>
          <p:cNvSpPr>
            <a:spLocks noGrp="1"/>
          </p:cNvSpPr>
          <p:nvPr>
            <p:ph type="title"/>
          </p:nvPr>
        </p:nvSpPr>
        <p:spPr>
          <a:xfrm>
            <a:off x="923942" y="1232626"/>
            <a:ext cx="5760719" cy="4747805"/>
          </a:xfrm>
        </p:spPr>
        <p:txBody>
          <a:bodyPr vert="horz" lIns="91440" tIns="45720" rIns="91440" bIns="45720" rtlCol="0" anchor="ctr">
            <a:normAutofit/>
          </a:bodyPr>
          <a:lstStyle/>
          <a:p>
            <a:r>
              <a:rPr lang="en-US" sz="4000" b="1" dirty="0">
                <a:solidFill>
                  <a:schemeClr val="tx2"/>
                </a:solidFill>
                <a:latin typeface="+mn-lt"/>
                <a:ea typeface="+mn-ea"/>
                <a:cs typeface="+mn-cs"/>
              </a:rPr>
              <a:t>LEQs and SEQs (2022)</a:t>
            </a:r>
          </a:p>
        </p:txBody>
      </p:sp>
    </p:spTree>
    <p:extLst>
      <p:ext uri="{BB962C8B-B14F-4D97-AF65-F5344CB8AC3E}">
        <p14:creationId xmlns:p14="http://schemas.microsoft.com/office/powerpoint/2010/main" val="14073277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EFD9359F-34D8-F440-8041-DB743CD4F5C9}"/>
              </a:ext>
            </a:extLst>
          </p:cNvPr>
          <p:cNvSpPr>
            <a:spLocks/>
          </p:cNvSpPr>
          <p:nvPr/>
        </p:nvSpPr>
        <p:spPr>
          <a:xfrm>
            <a:off x="7988579" y="5765907"/>
            <a:ext cx="2189900" cy="291480"/>
          </a:xfrm>
          <a:prstGeom prst="rect">
            <a:avLst/>
          </a:prstGeom>
        </p:spPr>
        <p:txBody>
          <a:bodyPr/>
          <a:lstStyle/>
          <a:p>
            <a:pPr algn="r" defTabSz="722376">
              <a:spcAft>
                <a:spcPts val="600"/>
              </a:spcAft>
              <a:defRPr/>
            </a:pPr>
            <a:fld id="{A311E587-5D7F-48D1-8840-FC87A3A8C558}" type="slidenum">
              <a:rPr lang="en-ZA" sz="948" kern="1200">
                <a:solidFill>
                  <a:srgbClr val="555555"/>
                </a:solidFill>
                <a:latin typeface="Calibri" panose="020F0502020204030204"/>
                <a:ea typeface="+mn-ea"/>
                <a:cs typeface="+mn-cs"/>
              </a:rPr>
              <a:pPr algn="r" defTabSz="722376">
                <a:spcAft>
                  <a:spcPts val="600"/>
                </a:spcAft>
                <a:defRPr/>
              </a:pPr>
              <a:t>20</a:t>
            </a:fld>
            <a:endParaRPr kumimoji="0" lang="en-ZA"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aphicFrame>
        <p:nvGraphicFramePr>
          <p:cNvPr id="3" name="Chart 2">
            <a:extLst>
              <a:ext uri="{FF2B5EF4-FFF2-40B4-BE49-F238E27FC236}">
                <a16:creationId xmlns="" xmlns:a16="http://schemas.microsoft.com/office/drawing/2014/main" id="{72919419-0F1C-D14F-9F16-4BBE662B42F8}"/>
              </a:ext>
            </a:extLst>
          </p:cNvPr>
          <p:cNvGraphicFramePr>
            <a:graphicFrameLocks/>
          </p:cNvGraphicFramePr>
          <p:nvPr>
            <p:extLst>
              <p:ext uri="{D42A27DB-BD31-4B8C-83A1-F6EECF244321}">
                <p14:modId xmlns:p14="http://schemas.microsoft.com/office/powerpoint/2010/main" val="4170379832"/>
              </p:ext>
            </p:extLst>
          </p:nvPr>
        </p:nvGraphicFramePr>
        <p:xfrm>
          <a:off x="2245161" y="643467"/>
          <a:ext cx="7472020" cy="5571065"/>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4" name="Chart 3">
            <a:extLst>
              <a:ext uri="{FF2B5EF4-FFF2-40B4-BE49-F238E27FC236}">
                <a16:creationId xmlns="" xmlns:a16="http://schemas.microsoft.com/office/drawing/2014/main" id="{72919419-0F1C-D14F-9F16-4BBE662B42F8}"/>
              </a:ext>
            </a:extLst>
          </p:cNvPr>
          <p:cNvGraphicFramePr>
            <a:graphicFrameLocks/>
          </p:cNvGraphicFramePr>
          <p:nvPr>
            <p:extLst>
              <p:ext uri="{D42A27DB-BD31-4B8C-83A1-F6EECF244321}">
                <p14:modId xmlns:p14="http://schemas.microsoft.com/office/powerpoint/2010/main" val="2809473938"/>
              </p:ext>
            </p:extLst>
          </p:nvPr>
        </p:nvGraphicFramePr>
        <p:xfrm>
          <a:off x="2013520" y="1234140"/>
          <a:ext cx="7590157" cy="438971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34316118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591ED4F-BECA-8942-866E-C7D7C7DC26F9}"/>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A311E587-5D7F-48D1-8840-FC87A3A8C558}" type="slidenum">
              <a:rPr kumimoji="0" lang="en-ZA"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21</a:t>
            </a:fld>
            <a:endParaRPr kumimoji="0" lang="en-ZA" b="0" i="0" u="none" strike="noStrike" kern="1200" cap="none" spc="0" normalizeH="0" baseline="0" noProof="0">
              <a:ln>
                <a:noFill/>
              </a:ln>
              <a:effectLst/>
              <a:uLnTx/>
              <a:uFillTx/>
              <a:latin typeface="Calibri" panose="020F0502020204030204"/>
              <a:ea typeface="+mn-ea"/>
              <a:cs typeface="+mn-cs"/>
            </a:endParaRPr>
          </a:p>
        </p:txBody>
      </p:sp>
      <p:graphicFrame>
        <p:nvGraphicFramePr>
          <p:cNvPr id="3" name="Chart 2">
            <a:extLst>
              <a:ext uri="{FF2B5EF4-FFF2-40B4-BE49-F238E27FC236}">
                <a16:creationId xmlns="" xmlns:a16="http://schemas.microsoft.com/office/drawing/2014/main" id="{5694ACE7-1E63-5B4F-AC0A-D322F347DE6C}"/>
              </a:ext>
            </a:extLst>
          </p:cNvPr>
          <p:cNvGraphicFramePr>
            <a:graphicFrameLocks/>
          </p:cNvGraphicFramePr>
          <p:nvPr>
            <p:extLst>
              <p:ext uri="{D42A27DB-BD31-4B8C-83A1-F6EECF244321}">
                <p14:modId xmlns:p14="http://schemas.microsoft.com/office/powerpoint/2010/main" val="204621702"/>
              </p:ext>
            </p:extLst>
          </p:nvPr>
        </p:nvGraphicFramePr>
        <p:xfrm>
          <a:off x="481990" y="136525"/>
          <a:ext cx="10905066" cy="55710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72258826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591ED4F-BECA-8942-866E-C7D7C7DC26F9}"/>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A311E587-5D7F-48D1-8840-FC87A3A8C558}" type="slidenum">
              <a:rPr kumimoji="0" lang="en-ZA"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22</a:t>
            </a:fld>
            <a:endParaRPr kumimoji="0" lang="en-ZA" b="0" i="0" u="none" strike="noStrike" kern="1200" cap="none" spc="0" normalizeH="0" baseline="0" noProof="0">
              <a:ln>
                <a:noFill/>
              </a:ln>
              <a:effectLst/>
              <a:uLnTx/>
              <a:uFillTx/>
              <a:latin typeface="Calibri" panose="020F0502020204030204"/>
              <a:ea typeface="+mn-ea"/>
              <a:cs typeface="+mn-cs"/>
            </a:endParaRPr>
          </a:p>
        </p:txBody>
      </p:sp>
      <p:graphicFrame>
        <p:nvGraphicFramePr>
          <p:cNvPr id="3" name="Chart 2">
            <a:extLst>
              <a:ext uri="{FF2B5EF4-FFF2-40B4-BE49-F238E27FC236}">
                <a16:creationId xmlns="" xmlns:a16="http://schemas.microsoft.com/office/drawing/2014/main" id="{5694ACE7-1E63-5B4F-AC0A-D322F347DE6C}"/>
              </a:ext>
            </a:extLst>
          </p:cNvPr>
          <p:cNvGraphicFramePr>
            <a:graphicFrameLocks/>
          </p:cNvGraphicFramePr>
          <p:nvPr>
            <p:extLst>
              <p:ext uri="{D42A27DB-BD31-4B8C-83A1-F6EECF244321}">
                <p14:modId xmlns:p14="http://schemas.microsoft.com/office/powerpoint/2010/main" val="2359205781"/>
              </p:ext>
            </p:extLst>
          </p:nvPr>
        </p:nvGraphicFramePr>
        <p:xfrm>
          <a:off x="55684" y="740418"/>
          <a:ext cx="11434020" cy="5603361"/>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720179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C591ED4F-BECA-8942-866E-C7D7C7DC26F9}"/>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A311E587-5D7F-48D1-8840-FC87A3A8C558}" type="slidenum">
              <a:rPr kumimoji="0" lang="en-ZA"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23</a:t>
            </a:fld>
            <a:endParaRPr kumimoji="0" lang="en-ZA" b="0" i="0" u="none" strike="noStrike" kern="1200" cap="none" spc="0" normalizeH="0" baseline="0" noProof="0">
              <a:ln>
                <a:noFill/>
              </a:ln>
              <a:effectLst/>
              <a:uLnTx/>
              <a:uFillTx/>
              <a:latin typeface="Calibri" panose="020F0502020204030204"/>
              <a:ea typeface="+mn-ea"/>
              <a:cs typeface="+mn-cs"/>
            </a:endParaRPr>
          </a:p>
        </p:txBody>
      </p:sp>
      <p:graphicFrame>
        <p:nvGraphicFramePr>
          <p:cNvPr id="3" name="Chart 2">
            <a:extLst>
              <a:ext uri="{FF2B5EF4-FFF2-40B4-BE49-F238E27FC236}">
                <a16:creationId xmlns="" xmlns:a16="http://schemas.microsoft.com/office/drawing/2014/main" id="{CCD86AE7-FF1C-4D43-9302-CAECB98D233E}"/>
              </a:ext>
            </a:extLst>
          </p:cNvPr>
          <p:cNvGraphicFramePr>
            <a:graphicFrameLocks/>
          </p:cNvGraphicFramePr>
          <p:nvPr>
            <p:extLst>
              <p:ext uri="{D42A27DB-BD31-4B8C-83A1-F6EECF244321}">
                <p14:modId xmlns:p14="http://schemas.microsoft.com/office/powerpoint/2010/main" val="4138016922"/>
              </p:ext>
            </p:extLst>
          </p:nvPr>
        </p:nvGraphicFramePr>
        <p:xfrm>
          <a:off x="643467" y="643467"/>
          <a:ext cx="10905066" cy="557106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a:extLst>
              <a:ext uri="{FF2B5EF4-FFF2-40B4-BE49-F238E27FC236}">
                <a16:creationId xmlns="" xmlns:a16="http://schemas.microsoft.com/office/drawing/2014/main" id="{5C1DA5B7-0503-B058-5E95-76CCDD5C817B}"/>
              </a:ext>
            </a:extLst>
          </p:cNvPr>
          <p:cNvSpPr txBox="1"/>
          <p:nvPr/>
        </p:nvSpPr>
        <p:spPr>
          <a:xfrm>
            <a:off x="4422913" y="258416"/>
            <a:ext cx="4134678" cy="307777"/>
          </a:xfrm>
          <a:prstGeom prst="rect">
            <a:avLst/>
          </a:prstGeom>
          <a:noFill/>
        </p:spPr>
        <p:txBody>
          <a:bodyPr wrap="square" rtlCol="0">
            <a:spAutoFit/>
          </a:bodyPr>
          <a:lstStyle/>
          <a:p>
            <a:pPr algn="ctr" rtl="0">
              <a:defRPr sz="1400" b="0" i="0" u="none" strike="noStrike" kern="1200" spc="0" baseline="0">
                <a:solidFill>
                  <a:prstClr val="black">
                    <a:lumMod val="65000"/>
                    <a:lumOff val="35000"/>
                  </a:prstClr>
                </a:solidFill>
                <a:latin typeface="+mn-lt"/>
                <a:ea typeface="+mn-ea"/>
                <a:cs typeface="+mn-cs"/>
              </a:defRPr>
            </a:pPr>
            <a:r>
              <a:rPr lang="en-GB" dirty="0"/>
              <a:t>2021</a:t>
            </a:r>
            <a:r>
              <a:rPr lang="en-GB" baseline="0" dirty="0"/>
              <a:t> Net Surplus/Deficit</a:t>
            </a:r>
            <a:endParaRPr lang="en-GB" dirty="0"/>
          </a:p>
        </p:txBody>
      </p:sp>
    </p:spTree>
    <p:extLst>
      <p:ext uri="{BB962C8B-B14F-4D97-AF65-F5344CB8AC3E}">
        <p14:creationId xmlns:p14="http://schemas.microsoft.com/office/powerpoint/2010/main" val="15469891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9A5E1B5-BE17-4135-829F-8FD399829FFC}"/>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A311E587-5D7F-48D1-8840-FC87A3A8C558}" type="slidenum">
              <a:rPr kumimoji="0" lang="en-ZA"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24</a:t>
            </a:fld>
            <a:endParaRPr kumimoji="0" lang="en-ZA" b="0" i="0" u="none" strike="noStrike" kern="1200" cap="none" spc="0" normalizeH="0" baseline="0" noProof="0">
              <a:ln>
                <a:noFill/>
              </a:ln>
              <a:effectLst/>
              <a:uLnTx/>
              <a:uFillTx/>
              <a:latin typeface="Calibri" panose="020F0502020204030204"/>
              <a:ea typeface="+mn-ea"/>
              <a:cs typeface="+mn-cs"/>
            </a:endParaRPr>
          </a:p>
        </p:txBody>
      </p:sp>
      <p:graphicFrame>
        <p:nvGraphicFramePr>
          <p:cNvPr id="4" name="Chart 3">
            <a:extLst>
              <a:ext uri="{FF2B5EF4-FFF2-40B4-BE49-F238E27FC236}">
                <a16:creationId xmlns="" xmlns:a16="http://schemas.microsoft.com/office/drawing/2014/main" id="{3C825F5E-249C-41DC-9B41-0667FFD3A353}"/>
              </a:ext>
            </a:extLst>
          </p:cNvPr>
          <p:cNvGraphicFramePr/>
          <p:nvPr>
            <p:extLst>
              <p:ext uri="{D42A27DB-BD31-4B8C-83A1-F6EECF244321}">
                <p14:modId xmlns:p14="http://schemas.microsoft.com/office/powerpoint/2010/main" val="1785294102"/>
              </p:ext>
            </p:extLst>
          </p:nvPr>
        </p:nvGraphicFramePr>
        <p:xfrm>
          <a:off x="643467" y="643467"/>
          <a:ext cx="10905066" cy="557106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9694441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5" name="Chart 4"/>
          <p:cNvGraphicFramePr/>
          <p:nvPr>
            <p:extLst>
              <p:ext uri="{D42A27DB-BD31-4B8C-83A1-F6EECF244321}">
                <p14:modId xmlns:p14="http://schemas.microsoft.com/office/powerpoint/2010/main" val="500952443"/>
              </p:ext>
            </p:extLst>
          </p:nvPr>
        </p:nvGraphicFramePr>
        <p:xfrm>
          <a:off x="3732407" y="643467"/>
          <a:ext cx="7421823" cy="3532698"/>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888684442"/>
              </p:ext>
            </p:extLst>
          </p:nvPr>
        </p:nvGraphicFramePr>
        <p:xfrm>
          <a:off x="1037770" y="4025348"/>
          <a:ext cx="3216687" cy="2571645"/>
        </p:xfrm>
        <a:graphic>
          <a:graphicData uri="http://schemas.openxmlformats.org/drawingml/2006/table">
            <a:tbl>
              <a:tblPr firstRow="1" firstCol="1" bandRow="1"/>
              <a:tblGrid>
                <a:gridCol w="351000">
                  <a:extLst>
                    <a:ext uri="{9D8B030D-6E8A-4147-A177-3AD203B41FA5}">
                      <a16:colId xmlns="" xmlns:a16="http://schemas.microsoft.com/office/drawing/2014/main" val="20000"/>
                    </a:ext>
                  </a:extLst>
                </a:gridCol>
                <a:gridCol w="2197745">
                  <a:extLst>
                    <a:ext uri="{9D8B030D-6E8A-4147-A177-3AD203B41FA5}">
                      <a16:colId xmlns="" xmlns:a16="http://schemas.microsoft.com/office/drawing/2014/main" val="20001"/>
                    </a:ext>
                  </a:extLst>
                </a:gridCol>
                <a:gridCol w="667942">
                  <a:extLst>
                    <a:ext uri="{9D8B030D-6E8A-4147-A177-3AD203B41FA5}">
                      <a16:colId xmlns="" xmlns:a16="http://schemas.microsoft.com/office/drawing/2014/main" val="20002"/>
                    </a:ext>
                  </a:extLst>
                </a:gridCol>
              </a:tblGrid>
              <a:tr h="384394">
                <a:tc>
                  <a:txBody>
                    <a:bodyPr/>
                    <a:lstStyle/>
                    <a:p>
                      <a:pPr algn="ctr">
                        <a:lnSpc>
                          <a:spcPct val="107000"/>
                        </a:lnSpc>
                        <a:spcAft>
                          <a:spcPts val="0"/>
                        </a:spcAft>
                      </a:pPr>
                      <a:r>
                        <a:rPr lang="en-ZA" sz="1100" b="1" dirty="0">
                          <a:effectLst/>
                          <a:latin typeface="Calibri" panose="020F0502020204030204" pitchFamily="34" charset="0"/>
                          <a:ea typeface="Calibri" panose="020F0502020204030204" pitchFamily="34" charset="0"/>
                          <a:cs typeface="Times New Roman" panose="02020603050405020304" pitchFamily="18" charset="0"/>
                        </a:rPr>
                        <a:t>No.</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7000"/>
                        </a:lnSpc>
                        <a:spcAft>
                          <a:spcPts val="0"/>
                        </a:spcAft>
                      </a:pPr>
                      <a:r>
                        <a:rPr lang="en-ZA" sz="1100" b="1" dirty="0">
                          <a:effectLst/>
                          <a:latin typeface="Calibri" panose="020F0502020204030204" pitchFamily="34" charset="0"/>
                          <a:ea typeface="Calibri" panose="020F0502020204030204" pitchFamily="34" charset="0"/>
                          <a:cs typeface="Times New Roman" panose="02020603050405020304" pitchFamily="18" charset="0"/>
                        </a:rPr>
                        <a:t>Department</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7000"/>
                        </a:lnSpc>
                        <a:spcAft>
                          <a:spcPts val="0"/>
                        </a:spcAft>
                      </a:pPr>
                      <a:r>
                        <a:rPr lang="en-ZA" sz="1100" b="1">
                          <a:effectLst/>
                          <a:latin typeface="Calibri" panose="020F0502020204030204" pitchFamily="34" charset="0"/>
                          <a:ea typeface="Calibri" panose="020F0502020204030204" pitchFamily="34" charset="0"/>
                          <a:cs typeface="Times New Roman" panose="02020603050405020304" pitchFamily="18" charset="0"/>
                        </a:rPr>
                        <a:t>Current Projects</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 xmlns:a16="http://schemas.microsoft.com/office/drawing/2014/main" val="10000"/>
                  </a:ext>
                </a:extLst>
              </a:tr>
              <a:tr h="198841">
                <a:tc>
                  <a:txBody>
                    <a:bodyPr/>
                    <a:lstStyle/>
                    <a:p>
                      <a:pPr marL="342900" lvl="0" indent="-342900">
                        <a:lnSpc>
                          <a:spcPct val="107000"/>
                        </a:lnSpc>
                        <a:spcAft>
                          <a:spcPts val="0"/>
                        </a:spcAft>
                        <a:buFont typeface="+mj-lt"/>
                        <a:buAutoNum type="arabicPeriod"/>
                      </a:pPr>
                      <a:r>
                        <a:rPr lang="en-ZA" sz="1100">
                          <a:effectLst/>
                          <a:latin typeface="Calibri" panose="020F0502020204030204" pitchFamily="34" charset="0"/>
                          <a:ea typeface="Calibri" panose="020F0502020204030204" pitchFamily="34" charset="0"/>
                          <a:cs typeface="Times New Roman" panose="02020603050405020304" pitchFamily="18" charset="0"/>
                        </a:rPr>
                        <a:t> </a:t>
                      </a: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Biotechnology and Food Technology</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5</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1"/>
                  </a:ext>
                </a:extLst>
              </a:tr>
              <a:tr h="198841">
                <a:tc>
                  <a:txBody>
                    <a:bodyPr/>
                    <a:lstStyle/>
                    <a:p>
                      <a:pPr marL="0" lvl="0" indent="0">
                        <a:lnSpc>
                          <a:spcPct val="115000"/>
                        </a:lnSpc>
                        <a:spcAft>
                          <a:spcPts val="0"/>
                        </a:spcAft>
                        <a:buFont typeface="+mj-lt"/>
                        <a:buNone/>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2. 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Chemistry</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2"/>
                  </a:ext>
                </a:extLst>
              </a:tr>
              <a:tr h="198841">
                <a:tc>
                  <a:txBody>
                    <a:bodyPr/>
                    <a:lstStyle/>
                    <a:p>
                      <a:pPr marL="0" lvl="0" indent="0">
                        <a:lnSpc>
                          <a:spcPct val="115000"/>
                        </a:lnSpc>
                        <a:spcAft>
                          <a:spcPts val="0"/>
                        </a:spcAft>
                        <a:buFont typeface="+mj-lt"/>
                        <a:buNone/>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3. 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Clothing and Textiles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3"/>
                  </a:ext>
                </a:extLst>
              </a:tr>
              <a:tr h="198841">
                <a:tc>
                  <a:txBody>
                    <a:bodyPr/>
                    <a:lstStyle/>
                    <a:p>
                      <a:pPr marL="0" lvl="0" indent="0">
                        <a:lnSpc>
                          <a:spcPct val="115000"/>
                        </a:lnSpc>
                        <a:spcAft>
                          <a:spcPts val="0"/>
                        </a:spcAft>
                        <a:buFont typeface="+mj-lt"/>
                        <a:buNone/>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4. 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Food and Nutrition</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4</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4"/>
                  </a:ext>
                </a:extLst>
              </a:tr>
              <a:tr h="198841">
                <a:tc>
                  <a:txBody>
                    <a:bodyPr/>
                    <a:lstStyle/>
                    <a:p>
                      <a:pPr marL="0" lvl="0" indent="0">
                        <a:lnSpc>
                          <a:spcPct val="115000"/>
                        </a:lnSpc>
                        <a:spcAft>
                          <a:spcPts val="0"/>
                        </a:spcAft>
                        <a:buFont typeface="+mj-lt"/>
                        <a:buNone/>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5. 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Horticulture</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8</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5"/>
                  </a:ext>
                </a:extLst>
              </a:tr>
              <a:tr h="198841">
                <a:tc>
                  <a:txBody>
                    <a:bodyPr/>
                    <a:lstStyle/>
                    <a:p>
                      <a:pPr marL="0" lvl="0" indent="0">
                        <a:lnSpc>
                          <a:spcPct val="115000"/>
                        </a:lnSpc>
                        <a:spcAft>
                          <a:spcPts val="0"/>
                        </a:spcAft>
                        <a:buFont typeface="+mj-lt"/>
                        <a:buNone/>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6. 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Maritime Studies</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6"/>
                  </a:ext>
                </a:extLst>
              </a:tr>
              <a:tr h="198841">
                <a:tc>
                  <a:txBody>
                    <a:bodyPr/>
                    <a:lstStyle/>
                    <a:p>
                      <a:pPr marL="0" lvl="0" indent="0">
                        <a:lnSpc>
                          <a:spcPct val="115000"/>
                        </a:lnSpc>
                        <a:spcAft>
                          <a:spcPts val="0"/>
                        </a:spcAft>
                        <a:buFont typeface="+mj-lt"/>
                        <a:buNone/>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7. 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Sports Studies</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10</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7"/>
                  </a:ext>
                </a:extLst>
              </a:tr>
              <a:tr h="198841">
                <a:tc>
                  <a:txBody>
                    <a:bodyPr/>
                    <a:lstStyle/>
                    <a:p>
                      <a:pPr marL="0" lvl="0" indent="0">
                        <a:lnSpc>
                          <a:spcPct val="115000"/>
                        </a:lnSpc>
                        <a:spcAft>
                          <a:spcPts val="0"/>
                        </a:spcAft>
                        <a:buFont typeface="+mj-lt"/>
                        <a:buNone/>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8. 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Maths</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1</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8"/>
                  </a:ext>
                </a:extLst>
              </a:tr>
              <a:tr h="198841">
                <a:tc>
                  <a:txBody>
                    <a:bodyPr/>
                    <a:lstStyle/>
                    <a:p>
                      <a:pPr marL="0" lvl="0" indent="0">
                        <a:lnSpc>
                          <a:spcPct val="115000"/>
                        </a:lnSpc>
                        <a:spcAft>
                          <a:spcPts val="0"/>
                        </a:spcAft>
                        <a:buFont typeface="+mj-lt"/>
                        <a:buNone/>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9. 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Physics</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6</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09"/>
                  </a:ext>
                </a:extLst>
              </a:tr>
              <a:tr h="198841">
                <a:tc>
                  <a:txBody>
                    <a:bodyPr/>
                    <a:lstStyle/>
                    <a:p>
                      <a:pPr marL="0" lvl="0" indent="0">
                        <a:lnSpc>
                          <a:spcPct val="115000"/>
                        </a:lnSpc>
                        <a:spcAft>
                          <a:spcPts val="0"/>
                        </a:spcAft>
                        <a:buFont typeface="+mj-lt"/>
                        <a:buNone/>
                      </a:pPr>
                      <a:r>
                        <a:rPr lang="en-ZA" sz="1100"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10. 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nSpc>
                          <a:spcPct val="115000"/>
                        </a:lnSpc>
                        <a:spcAft>
                          <a:spcPts val="0"/>
                        </a:spcAft>
                      </a:pPr>
                      <a:r>
                        <a:rPr lang="en-ZA" sz="1100"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Statistics</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7000"/>
                        </a:lnSpc>
                        <a:spcAft>
                          <a:spcPts val="0"/>
                        </a:spcAft>
                      </a:pPr>
                      <a:r>
                        <a:rPr lang="en-ZA" sz="1100" dirty="0">
                          <a:effectLst/>
                          <a:latin typeface="Calibri" panose="020F0502020204030204" pitchFamily="34" charset="0"/>
                          <a:ea typeface="Calibri" panose="020F0502020204030204" pitchFamily="34" charset="0"/>
                          <a:cs typeface="Times New Roman" panose="02020603050405020304" pitchFamily="18" charset="0"/>
                        </a:rPr>
                        <a:t>2</a:t>
                      </a: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0010"/>
                  </a:ext>
                </a:extLst>
              </a:tr>
              <a:tr h="198841">
                <a:tc>
                  <a:txBody>
                    <a:bodyPr/>
                    <a:lstStyle/>
                    <a:p>
                      <a:pPr marL="318770">
                        <a:lnSpc>
                          <a:spcPct val="115000"/>
                        </a:lnSpc>
                        <a:spcAft>
                          <a:spcPts val="0"/>
                        </a:spcAft>
                      </a:pPr>
                      <a:r>
                        <a:rPr lang="en-ZA" sz="1100" b="1" kern="120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ZA"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15000"/>
                        </a:lnSpc>
                        <a:spcAft>
                          <a:spcPts val="0"/>
                        </a:spcAft>
                      </a:pPr>
                      <a:r>
                        <a:rPr lang="en-ZA" sz="1100" b="1" kern="1200" dirty="0">
                          <a:solidFill>
                            <a:srgbClr val="000000"/>
                          </a:solidFill>
                          <a:effectLst/>
                          <a:latin typeface="Calibri" panose="020F0502020204030204" pitchFamily="34" charset="0"/>
                          <a:ea typeface="Calibri" panose="020F0502020204030204" pitchFamily="34" charset="0"/>
                          <a:cs typeface="Arial" panose="020B0604020202020204" pitchFamily="34" charset="0"/>
                        </a:rPr>
                        <a:t> </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tc>
                  <a:txBody>
                    <a:bodyPr/>
                    <a:lstStyle/>
                    <a:p>
                      <a:pPr algn="ctr">
                        <a:lnSpc>
                          <a:spcPct val="107000"/>
                        </a:lnSpc>
                        <a:spcAft>
                          <a:spcPts val="0"/>
                        </a:spcAft>
                      </a:pPr>
                      <a:r>
                        <a:rPr lang="en-ZA" sz="1100" b="1" dirty="0">
                          <a:effectLst/>
                          <a:latin typeface="Calibri" panose="020F0502020204030204" pitchFamily="34" charset="0"/>
                          <a:ea typeface="Calibri" panose="020F0502020204030204" pitchFamily="34" charset="0"/>
                          <a:cs typeface="Times New Roman" panose="02020603050405020304" pitchFamily="18" charset="0"/>
                        </a:rPr>
                        <a:t>53</a:t>
                      </a:r>
                      <a:endParaRPr lang="en-ZA"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5DCE4"/>
                    </a:solidFill>
                  </a:tcPr>
                </a:tc>
                <a:extLst>
                  <a:ext uri="{0D108BD9-81ED-4DB2-BD59-A6C34878D82A}">
                    <a16:rowId xmlns="" xmlns:a16="http://schemas.microsoft.com/office/drawing/2014/main" val="10011"/>
                  </a:ext>
                </a:extLst>
              </a:tr>
            </a:tbl>
          </a:graphicData>
        </a:graphic>
      </p:graphicFrame>
      <p:cxnSp>
        <p:nvCxnSpPr>
          <p:cNvPr id="9" name="Straight Arrow Connector 8"/>
          <p:cNvCxnSpPr/>
          <p:nvPr/>
        </p:nvCxnSpPr>
        <p:spPr>
          <a:xfrm flipV="1">
            <a:off x="5932162" y="2619395"/>
            <a:ext cx="291456" cy="71041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p:cNvCxnSpPr/>
          <p:nvPr/>
        </p:nvCxnSpPr>
        <p:spPr>
          <a:xfrm flipV="1">
            <a:off x="6956569" y="1853187"/>
            <a:ext cx="293332" cy="226109"/>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 name="Straight Arrow Connector 7"/>
          <p:cNvCxnSpPr/>
          <p:nvPr/>
        </p:nvCxnSpPr>
        <p:spPr>
          <a:xfrm flipV="1">
            <a:off x="8024604" y="1244080"/>
            <a:ext cx="348182" cy="356885"/>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3" name="Slide Number Placeholder 2">
            <a:extLst>
              <a:ext uri="{FF2B5EF4-FFF2-40B4-BE49-F238E27FC236}">
                <a16:creationId xmlns="" xmlns:a16="http://schemas.microsoft.com/office/drawing/2014/main" id="{0C0C118C-6E93-4382-934D-F6870699512F}"/>
              </a:ext>
            </a:extLst>
          </p:cNvPr>
          <p:cNvSpPr>
            <a:spLocks/>
          </p:cNvSpPr>
          <p:nvPr/>
        </p:nvSpPr>
        <p:spPr>
          <a:xfrm>
            <a:off x="8250921" y="5802834"/>
            <a:ext cx="2297995" cy="305867"/>
          </a:xfrm>
          <a:prstGeom prst="rect">
            <a:avLst/>
          </a:prstGeom>
        </p:spPr>
        <p:txBody>
          <a:bodyPr/>
          <a:lstStyle/>
          <a:p>
            <a:pPr defTabSz="758952">
              <a:spcAft>
                <a:spcPts val="600"/>
              </a:spcAft>
            </a:pPr>
            <a:fld id="{56A1DDD9-908D-4B43-A02F-4DAB02A25CBC}" type="slidenum">
              <a:rPr lang="en-ZA" sz="1494" kern="1200">
                <a:solidFill>
                  <a:schemeClr val="tx1"/>
                </a:solidFill>
                <a:latin typeface="+mn-lt"/>
                <a:ea typeface="+mn-ea"/>
                <a:cs typeface="+mn-cs"/>
              </a:rPr>
              <a:pPr defTabSz="758952">
                <a:spcAft>
                  <a:spcPts val="600"/>
                </a:spcAft>
              </a:pPr>
              <a:t>25</a:t>
            </a:fld>
            <a:endParaRPr lang="en-ZA"/>
          </a:p>
        </p:txBody>
      </p:sp>
    </p:spTree>
    <p:extLst>
      <p:ext uri="{BB962C8B-B14F-4D97-AF65-F5344CB8AC3E}">
        <p14:creationId xmlns:p14="http://schemas.microsoft.com/office/powerpoint/2010/main" val="692542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753925" y="1321056"/>
            <a:ext cx="10684151" cy="1991979"/>
          </a:xfrm>
          <a:prstGeom prst="rect">
            <a:avLst/>
          </a:prstGeom>
        </p:spPr>
        <p:txBody>
          <a:bodyPr vert="horz" lIns="91440" tIns="45720" rIns="91440" bIns="45720" rtlCol="0" anchor="b">
            <a:normAutofit/>
          </a:bodyPr>
          <a:lstStyle/>
          <a:p>
            <a:pPr marL="0" marR="0" lvl="0" indent="0" algn="ctr" fontAlgn="auto">
              <a:lnSpc>
                <a:spcPct val="90000"/>
              </a:lnSpc>
              <a:spcBef>
                <a:spcPct val="0"/>
              </a:spcBef>
              <a:spcAft>
                <a:spcPts val="600"/>
              </a:spcAft>
              <a:buClrTx/>
              <a:buSzTx/>
              <a:tabLst/>
              <a:defRPr/>
            </a:pPr>
            <a:r>
              <a:rPr kumimoji="0" lang="en-US" sz="5200" b="1" i="0" u="none" strike="noStrike" kern="1200" cap="none" spc="0" normalizeH="0" baseline="0" noProof="0">
                <a:ln>
                  <a:noFill/>
                </a:ln>
                <a:solidFill>
                  <a:schemeClr val="tx2"/>
                </a:solidFill>
                <a:effectLst/>
                <a:uLnTx/>
                <a:uFillTx/>
                <a:latin typeface="+mj-lt"/>
                <a:ea typeface="+mj-ea"/>
                <a:cs typeface="+mj-cs"/>
              </a:rPr>
              <a:t>7. Research</a:t>
            </a:r>
            <a:endParaRPr kumimoji="0" lang="en-US" sz="5200" b="0" i="0" u="none" strike="noStrike" kern="1200" cap="none" spc="0" normalizeH="0" baseline="0" noProof="0">
              <a:ln>
                <a:noFill/>
              </a:ln>
              <a:solidFill>
                <a:schemeClr val="tx2"/>
              </a:solidFill>
              <a:effectLst/>
              <a:uLnTx/>
              <a:uFillTx/>
              <a:latin typeface="+mj-lt"/>
              <a:ea typeface="+mj-ea"/>
              <a:cs typeface="+mj-cs"/>
            </a:endParaRPr>
          </a:p>
        </p:txBody>
      </p:sp>
      <p:sp>
        <p:nvSpPr>
          <p:cNvPr id="3" name="Slide Number Placeholder 2">
            <a:extLst>
              <a:ext uri="{FF2B5EF4-FFF2-40B4-BE49-F238E27FC236}">
                <a16:creationId xmlns="" xmlns:a16="http://schemas.microsoft.com/office/drawing/2014/main" id="{36A9D2E8-DD4D-441D-8592-F3230CC05852}"/>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6A1DDD9-908D-4B43-A02F-4DAB02A25CBC}"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26</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2265727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8325852" y="1118937"/>
            <a:ext cx="3404937" cy="2683187"/>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000" b="1" i="0" u="none" strike="noStrike" kern="1200" cap="none" spc="0" normalizeH="0" baseline="0" noProof="0">
                <a:ln>
                  <a:noFill/>
                </a:ln>
                <a:solidFill>
                  <a:schemeClr val="tx2"/>
                </a:solidFill>
                <a:effectLst/>
                <a:uLnTx/>
                <a:uFillTx/>
                <a:latin typeface="+mj-lt"/>
                <a:ea typeface="+mj-ea"/>
                <a:cs typeface="+mj-cs"/>
              </a:rPr>
              <a:t>Faculty Professors</a:t>
            </a:r>
          </a:p>
        </p:txBody>
      </p:sp>
      <p:sp>
        <p:nvSpPr>
          <p:cNvPr id="2" name="Slide Number Placeholder 1">
            <a:extLst>
              <a:ext uri="{FF2B5EF4-FFF2-40B4-BE49-F238E27FC236}">
                <a16:creationId xmlns="" xmlns:a16="http://schemas.microsoft.com/office/drawing/2014/main" id="{CEDC7F7A-9B54-4834-AA6A-27B92D90D034}"/>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6A1DDD9-908D-4B43-A02F-4DAB02A25CBC}"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27</a:t>
            </a:fld>
            <a:endParaRPr kumimoji="0" lang="en-US" b="0" i="0" u="none" strike="noStrike" cap="none" spc="0" normalizeH="0" baseline="0" noProof="0">
              <a:ln>
                <a:noFill/>
              </a:ln>
              <a:effectLst/>
              <a:uLnTx/>
              <a:uFillTx/>
            </a:endParaRPr>
          </a:p>
        </p:txBody>
      </p:sp>
      <p:graphicFrame>
        <p:nvGraphicFramePr>
          <p:cNvPr id="4" name="Table 3">
            <a:extLst>
              <a:ext uri="{FF2B5EF4-FFF2-40B4-BE49-F238E27FC236}">
                <a16:creationId xmlns="" xmlns:a16="http://schemas.microsoft.com/office/drawing/2014/main" id="{495519AC-1970-4E39-8787-1B8BE7198AA9}"/>
              </a:ext>
            </a:extLst>
          </p:cNvPr>
          <p:cNvGraphicFramePr>
            <a:graphicFrameLocks noGrp="1"/>
          </p:cNvGraphicFramePr>
          <p:nvPr>
            <p:extLst>
              <p:ext uri="{D42A27DB-BD31-4B8C-83A1-F6EECF244321}">
                <p14:modId xmlns:p14="http://schemas.microsoft.com/office/powerpoint/2010/main" val="2834481780"/>
              </p:ext>
            </p:extLst>
          </p:nvPr>
        </p:nvGraphicFramePr>
        <p:xfrm>
          <a:off x="943826" y="1118937"/>
          <a:ext cx="5859242" cy="4620131"/>
        </p:xfrm>
        <a:graphic>
          <a:graphicData uri="http://schemas.openxmlformats.org/drawingml/2006/table">
            <a:tbl>
              <a:tblPr firstRow="1" firstCol="1" bandRow="1">
                <a:tableStyleId>{9D7B26C5-4107-4FEC-AEDC-1716B250A1EF}</a:tableStyleId>
              </a:tblPr>
              <a:tblGrid>
                <a:gridCol w="2929621">
                  <a:extLst>
                    <a:ext uri="{9D8B030D-6E8A-4147-A177-3AD203B41FA5}">
                      <a16:colId xmlns="" xmlns:a16="http://schemas.microsoft.com/office/drawing/2014/main" val="20002"/>
                    </a:ext>
                  </a:extLst>
                </a:gridCol>
                <a:gridCol w="2929621">
                  <a:extLst>
                    <a:ext uri="{9D8B030D-6E8A-4147-A177-3AD203B41FA5}">
                      <a16:colId xmlns="" xmlns:a16="http://schemas.microsoft.com/office/drawing/2014/main" val="20003"/>
                    </a:ext>
                  </a:extLst>
                </a:gridCol>
              </a:tblGrid>
              <a:tr h="597685">
                <a:tc>
                  <a:txBody>
                    <a:bodyPr/>
                    <a:lstStyle/>
                    <a:p>
                      <a:pPr algn="ctr">
                        <a:lnSpc>
                          <a:spcPct val="105000"/>
                        </a:lnSpc>
                        <a:spcAft>
                          <a:spcPts val="0"/>
                        </a:spcAft>
                      </a:pPr>
                      <a:r>
                        <a:rPr lang="en-ZA" sz="1800" kern="1200">
                          <a:effectLst/>
                        </a:rPr>
                        <a:t>Full Professors</a:t>
                      </a:r>
                    </a:p>
                    <a:p>
                      <a:pPr algn="ctr">
                        <a:lnSpc>
                          <a:spcPct val="105000"/>
                        </a:lnSpc>
                        <a:spcAft>
                          <a:spcPts val="0"/>
                        </a:spcAft>
                      </a:pPr>
                      <a:r>
                        <a:rPr lang="en-ZA" sz="1800" kern="1200">
                          <a:effectLst/>
                        </a:rPr>
                        <a:t>(10)</a:t>
                      </a:r>
                      <a:endParaRPr lang="en-ZA" sz="1800">
                        <a:effectLst/>
                      </a:endParaRPr>
                    </a:p>
                  </a:txBody>
                  <a:tcPr marL="52048" marR="52048" marT="7229" marB="0"/>
                </a:tc>
                <a:tc>
                  <a:txBody>
                    <a:bodyPr/>
                    <a:lstStyle/>
                    <a:p>
                      <a:pPr algn="ctr">
                        <a:lnSpc>
                          <a:spcPct val="105000"/>
                        </a:lnSpc>
                        <a:spcAft>
                          <a:spcPts val="0"/>
                        </a:spcAft>
                      </a:pPr>
                      <a:r>
                        <a:rPr lang="en-ZA" sz="1800" kern="1200">
                          <a:effectLst/>
                        </a:rPr>
                        <a:t>Associate Professors</a:t>
                      </a:r>
                    </a:p>
                    <a:p>
                      <a:pPr algn="ctr">
                        <a:lnSpc>
                          <a:spcPct val="105000"/>
                        </a:lnSpc>
                        <a:spcAft>
                          <a:spcPts val="0"/>
                        </a:spcAft>
                      </a:pPr>
                      <a:r>
                        <a:rPr lang="en-ZA" sz="1800" kern="1200">
                          <a:effectLst/>
                        </a:rPr>
                        <a:t>(10)</a:t>
                      </a:r>
                      <a:endParaRPr lang="en-ZA" sz="1800">
                        <a:effectLst/>
                      </a:endParaRPr>
                    </a:p>
                  </a:txBody>
                  <a:tcPr marL="52048" marR="52048" marT="7229" marB="0"/>
                </a:tc>
                <a:extLst>
                  <a:ext uri="{0D108BD9-81ED-4DB2-BD59-A6C34878D82A}">
                    <a16:rowId xmlns="" xmlns:a16="http://schemas.microsoft.com/office/drawing/2014/main" val="10000"/>
                  </a:ext>
                </a:extLst>
              </a:tr>
              <a:tr h="306216">
                <a:tc>
                  <a:txBody>
                    <a:bodyPr/>
                    <a:lstStyle/>
                    <a:p>
                      <a:pPr>
                        <a:lnSpc>
                          <a:spcPct val="105000"/>
                        </a:lnSpc>
                        <a:spcAft>
                          <a:spcPts val="0"/>
                        </a:spcAft>
                      </a:pPr>
                      <a:r>
                        <a:rPr lang="en-ZA" sz="1800" b="0" kern="1200">
                          <a:effectLst/>
                        </a:rPr>
                        <a:t>Prof Suren Singh</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r>
                        <a:rPr lang="en-ZA" sz="1800">
                          <a:effectLst/>
                        </a:rPr>
                        <a:t>Prof Darren Lortan</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01"/>
                  </a:ext>
                </a:extLst>
              </a:tr>
              <a:tr h="306216">
                <a:tc>
                  <a:txBody>
                    <a:bodyPr/>
                    <a:lstStyle/>
                    <a:p>
                      <a:pPr>
                        <a:lnSpc>
                          <a:spcPct val="105000"/>
                        </a:lnSpc>
                        <a:spcAft>
                          <a:spcPts val="0"/>
                        </a:spcAft>
                      </a:pPr>
                      <a:r>
                        <a:rPr lang="en-ZA" sz="1800" b="0" kern="1200">
                          <a:effectLst/>
                        </a:rPr>
                        <a:t>Prof Deonarain Brijlal</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r>
                        <a:rPr lang="en-ZA" sz="1800" kern="1200">
                          <a:effectLst/>
                        </a:rPr>
                        <a:t>Prof David Day</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02"/>
                  </a:ext>
                </a:extLst>
              </a:tr>
              <a:tr h="306216">
                <a:tc>
                  <a:txBody>
                    <a:bodyPr/>
                    <a:lstStyle/>
                    <a:p>
                      <a:pPr>
                        <a:lnSpc>
                          <a:spcPct val="105000"/>
                        </a:lnSpc>
                        <a:spcAft>
                          <a:spcPts val="0"/>
                        </a:spcAft>
                      </a:pPr>
                      <a:r>
                        <a:rPr lang="en-ZA" sz="1800" b="0" kern="1200">
                          <a:effectLst/>
                        </a:rPr>
                        <a:t>Prof Nirmala Deenadayalu</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r>
                        <a:rPr lang="en-ZA" sz="1800" kern="1200">
                          <a:effectLst/>
                        </a:rPr>
                        <a:t>Prof Feroz Swalaha</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03"/>
                  </a:ext>
                </a:extLst>
              </a:tr>
              <a:tr h="597685">
                <a:tc>
                  <a:txBody>
                    <a:bodyPr/>
                    <a:lstStyle/>
                    <a:p>
                      <a:pPr>
                        <a:lnSpc>
                          <a:spcPct val="105000"/>
                        </a:lnSpc>
                        <a:spcAft>
                          <a:spcPts val="0"/>
                        </a:spcAft>
                      </a:pPr>
                      <a:r>
                        <a:rPr lang="en-ZA" sz="1800" b="0" kern="1200">
                          <a:effectLst/>
                        </a:rPr>
                        <a:t>Prof Megandhren Govender</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lang="en-ZA" sz="1800" kern="1200">
                          <a:effectLst/>
                        </a:rPr>
                        <a:t>Prof Ian Lazarus</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04"/>
                  </a:ext>
                </a:extLst>
              </a:tr>
              <a:tr h="306216">
                <a:tc>
                  <a:txBody>
                    <a:bodyPr/>
                    <a:lstStyle/>
                    <a:p>
                      <a:pPr>
                        <a:lnSpc>
                          <a:spcPct val="105000"/>
                        </a:lnSpc>
                        <a:spcAft>
                          <a:spcPts val="0"/>
                        </a:spcAft>
                      </a:pPr>
                      <a:r>
                        <a:rPr lang="en-ZA" sz="1800" b="0" kern="1200">
                          <a:effectLst/>
                        </a:rPr>
                        <a:t>Prof Kugen Permaul</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r>
                        <a:rPr lang="en-ZA" sz="1800" kern="1200">
                          <a:effectLst/>
                        </a:rPr>
                        <a:t>Prof Sanja Bauk</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05"/>
                  </a:ext>
                </a:extLst>
              </a:tr>
              <a:tr h="306216">
                <a:tc>
                  <a:txBody>
                    <a:bodyPr/>
                    <a:lstStyle/>
                    <a:p>
                      <a:pPr>
                        <a:lnSpc>
                          <a:spcPct val="105000"/>
                        </a:lnSpc>
                        <a:spcAft>
                          <a:spcPts val="0"/>
                        </a:spcAft>
                      </a:pPr>
                      <a:r>
                        <a:rPr lang="en-ZA" sz="1800" b="0" kern="1200">
                          <a:effectLst/>
                        </a:rPr>
                        <a:t>Prof Robert Gengan</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r>
                        <a:rPr lang="en-ZA" sz="1800" kern="1200">
                          <a:effectLst/>
                        </a:rPr>
                        <a:t>Prof Cindy Pienaar</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06"/>
                  </a:ext>
                </a:extLst>
              </a:tr>
              <a:tr h="306216">
                <a:tc>
                  <a:txBody>
                    <a:bodyPr/>
                    <a:lstStyle/>
                    <a:p>
                      <a:pPr>
                        <a:lnSpc>
                          <a:spcPct val="105000"/>
                        </a:lnSpc>
                        <a:spcAft>
                          <a:spcPts val="0"/>
                        </a:spcAft>
                      </a:pPr>
                      <a:r>
                        <a:rPr lang="en-ZA" sz="1800" b="0" kern="1200">
                          <a:effectLst/>
                        </a:rPr>
                        <a:t>Prof Krishna Bisetty</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r>
                        <a:rPr lang="en-ZA" sz="1800">
                          <a:effectLst/>
                        </a:rPr>
                        <a:t>Prof John Mellem</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07"/>
                  </a:ext>
                </a:extLst>
              </a:tr>
              <a:tr h="306216">
                <a:tc>
                  <a:txBody>
                    <a:bodyPr/>
                    <a:lstStyle/>
                    <a:p>
                      <a:pPr>
                        <a:lnSpc>
                          <a:spcPct val="105000"/>
                        </a:lnSpc>
                        <a:spcAft>
                          <a:spcPts val="0"/>
                        </a:spcAft>
                      </a:pPr>
                      <a:r>
                        <a:rPr lang="en-ZA" sz="1800" b="0">
                          <a:effectLst/>
                        </a:rPr>
                        <a:t>Prof Tukayi Kudanga</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r>
                        <a:rPr lang="en-ZA" sz="1800">
                          <a:effectLst/>
                        </a:rPr>
                        <a:t>Prof Viresh Mohanlall</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08"/>
                  </a:ext>
                </a:extLst>
              </a:tr>
              <a:tr h="306216">
                <a:tc>
                  <a:txBody>
                    <a:bodyPr/>
                    <a:lstStyle/>
                    <a:p>
                      <a:pPr>
                        <a:lnSpc>
                          <a:spcPct val="105000"/>
                        </a:lnSpc>
                        <a:spcAft>
                          <a:spcPts val="0"/>
                        </a:spcAft>
                      </a:pPr>
                      <a:r>
                        <a:rPr lang="en-ZA" sz="1800" b="0" kern="1200">
                          <a:effectLst/>
                        </a:rPr>
                        <a:t>Prof Eric Amonsou</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r>
                        <a:rPr lang="en-ZA" sz="1800">
                          <a:effectLst/>
                        </a:rPr>
                        <a:t>Prof Sheena KK Pillai</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09"/>
                  </a:ext>
                </a:extLst>
              </a:tr>
              <a:tr h="597685">
                <a:tc>
                  <a:txBody>
                    <a:bodyPr/>
                    <a:lstStyle/>
                    <a:p>
                      <a:pPr>
                        <a:lnSpc>
                          <a:spcPct val="105000"/>
                        </a:lnSpc>
                        <a:spcAft>
                          <a:spcPts val="0"/>
                        </a:spcAft>
                      </a:pPr>
                      <a:r>
                        <a:rPr lang="en-ZA" sz="1800" b="0" kern="1200">
                          <a:effectLst/>
                        </a:rPr>
                        <a:t>Prof Oluwatosin Ijabadeniyi </a:t>
                      </a: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r>
                        <a:rPr lang="en-ZA" sz="1800">
                          <a:effectLst/>
                        </a:rPr>
                        <a:t>Prof Santhosh KK Pillai</a:t>
                      </a: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10"/>
                  </a:ext>
                </a:extLst>
              </a:tr>
              <a:tr h="377348">
                <a:tc>
                  <a:txBody>
                    <a:bodyPr/>
                    <a:lstStyle/>
                    <a:p>
                      <a:pPr>
                        <a:lnSpc>
                          <a:spcPct val="105000"/>
                        </a:lnSpc>
                        <a:spcAft>
                          <a:spcPts val="0"/>
                        </a:spcAft>
                      </a:pPr>
                      <a:endParaRPr lang="en-ZA" sz="1800" b="0">
                        <a:effectLst/>
                        <a:latin typeface="+mn-lt"/>
                        <a:ea typeface="Calibri" panose="020F0502020204030204" pitchFamily="34" charset="0"/>
                        <a:cs typeface="Times New Roman" panose="02020603050405020304" pitchFamily="18" charset="0"/>
                      </a:endParaRPr>
                    </a:p>
                  </a:txBody>
                  <a:tcPr marL="52048" marR="52048" marT="7229" marB="0"/>
                </a:tc>
                <a:tc>
                  <a:txBody>
                    <a:bodyPr/>
                    <a:lstStyle/>
                    <a:p>
                      <a:pPr>
                        <a:lnSpc>
                          <a:spcPct val="105000"/>
                        </a:lnSpc>
                        <a:spcAft>
                          <a:spcPts val="0"/>
                        </a:spcAft>
                      </a:pPr>
                      <a:endParaRPr lang="en-ZA" sz="1800">
                        <a:effectLst/>
                        <a:latin typeface="+mn-lt"/>
                        <a:ea typeface="Calibri" panose="020F0502020204030204" pitchFamily="34" charset="0"/>
                        <a:cs typeface="Times New Roman" panose="02020603050405020304" pitchFamily="18" charset="0"/>
                      </a:endParaRPr>
                    </a:p>
                  </a:txBody>
                  <a:tcPr marL="52048" marR="52048" marT="7229" marB="0"/>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30009901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8325852" y="1118937"/>
            <a:ext cx="3404937" cy="2683187"/>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000" b="1" i="0" u="none" strike="noStrike" kern="1200" cap="none" spc="0" normalizeH="0" baseline="0" noProof="0">
                <a:ln>
                  <a:noFill/>
                </a:ln>
                <a:solidFill>
                  <a:schemeClr val="tx2"/>
                </a:solidFill>
                <a:effectLst/>
                <a:uLnTx/>
                <a:uFillTx/>
                <a:latin typeface="+mj-lt"/>
                <a:ea typeface="+mj-ea"/>
                <a:cs typeface="+mj-cs"/>
              </a:rPr>
              <a:t>NRF Rated Scientists</a:t>
            </a:r>
            <a:endParaRPr kumimoji="0" lang="en-US" sz="4000" b="0" i="0" u="none" strike="noStrike" kern="1200" cap="none" spc="0" normalizeH="0" baseline="0" noProof="0">
              <a:ln>
                <a:noFill/>
              </a:ln>
              <a:solidFill>
                <a:schemeClr val="tx2"/>
              </a:solidFill>
              <a:effectLst/>
              <a:uLnTx/>
              <a:uFillTx/>
              <a:latin typeface="+mj-lt"/>
              <a:ea typeface="+mj-ea"/>
              <a:cs typeface="+mj-cs"/>
            </a:endParaRPr>
          </a:p>
        </p:txBody>
      </p:sp>
      <p:graphicFrame>
        <p:nvGraphicFramePr>
          <p:cNvPr id="4" name="Table 3">
            <a:extLst>
              <a:ext uri="{FF2B5EF4-FFF2-40B4-BE49-F238E27FC236}">
                <a16:creationId xmlns="" xmlns:a16="http://schemas.microsoft.com/office/drawing/2014/main" id="{495519AC-1970-4E39-8787-1B8BE7198AA9}"/>
              </a:ext>
            </a:extLst>
          </p:cNvPr>
          <p:cNvGraphicFramePr>
            <a:graphicFrameLocks noGrp="1"/>
          </p:cNvGraphicFramePr>
          <p:nvPr>
            <p:extLst>
              <p:ext uri="{D42A27DB-BD31-4B8C-83A1-F6EECF244321}">
                <p14:modId xmlns:p14="http://schemas.microsoft.com/office/powerpoint/2010/main" val="957129313"/>
              </p:ext>
            </p:extLst>
          </p:nvPr>
        </p:nvGraphicFramePr>
        <p:xfrm>
          <a:off x="1096409" y="1118937"/>
          <a:ext cx="5554076" cy="4620135"/>
        </p:xfrm>
        <a:graphic>
          <a:graphicData uri="http://schemas.openxmlformats.org/drawingml/2006/table">
            <a:tbl>
              <a:tblPr firstRow="1" firstCol="1" bandRow="1">
                <a:tableStyleId>{5FD0F851-EC5A-4D38-B0AD-8093EC10F338}</a:tableStyleId>
              </a:tblPr>
              <a:tblGrid>
                <a:gridCol w="1115691">
                  <a:extLst>
                    <a:ext uri="{9D8B030D-6E8A-4147-A177-3AD203B41FA5}">
                      <a16:colId xmlns="" xmlns:a16="http://schemas.microsoft.com/office/drawing/2014/main" val="20000"/>
                    </a:ext>
                  </a:extLst>
                </a:gridCol>
                <a:gridCol w="4438385">
                  <a:extLst>
                    <a:ext uri="{9D8B030D-6E8A-4147-A177-3AD203B41FA5}">
                      <a16:colId xmlns="" xmlns:a16="http://schemas.microsoft.com/office/drawing/2014/main" val="20001"/>
                    </a:ext>
                  </a:extLst>
                </a:gridCol>
              </a:tblGrid>
              <a:tr h="261175">
                <a:tc>
                  <a:txBody>
                    <a:bodyPr/>
                    <a:lstStyle/>
                    <a:p>
                      <a:pPr algn="l">
                        <a:lnSpc>
                          <a:spcPct val="105000"/>
                        </a:lnSpc>
                        <a:spcAft>
                          <a:spcPts val="0"/>
                        </a:spcAft>
                      </a:pPr>
                      <a:r>
                        <a:rPr lang="en-ZA" sz="1400" kern="1200">
                          <a:effectLst/>
                        </a:rPr>
                        <a:t>Rating</a:t>
                      </a:r>
                      <a:endParaRPr lang="en-ZA" sz="1400">
                        <a:effectLst/>
                        <a:latin typeface="Calibri" panose="020F0502020204030204" pitchFamily="34" charset="0"/>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algn="l">
                        <a:lnSpc>
                          <a:spcPct val="105000"/>
                        </a:lnSpc>
                        <a:spcAft>
                          <a:spcPts val="0"/>
                        </a:spcAft>
                      </a:pPr>
                      <a:r>
                        <a:rPr lang="en-ZA" sz="1400" kern="1200">
                          <a:effectLst/>
                        </a:rPr>
                        <a:t>NRF Rated Scientists</a:t>
                      </a:r>
                      <a:endParaRPr lang="en-ZA" sz="1400">
                        <a:effectLst/>
                        <a:latin typeface="Calibri" panose="020F0502020204030204" pitchFamily="34" charset="0"/>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extLst>
                  <a:ext uri="{0D108BD9-81ED-4DB2-BD59-A6C34878D82A}">
                    <a16:rowId xmlns="" xmlns:a16="http://schemas.microsoft.com/office/drawing/2014/main" val="10000"/>
                  </a:ext>
                </a:extLst>
              </a:tr>
              <a:tr h="272435">
                <a:tc>
                  <a:txBody>
                    <a:bodyPr/>
                    <a:lstStyle/>
                    <a:p>
                      <a:pPr>
                        <a:lnSpc>
                          <a:spcPct val="115000"/>
                        </a:lnSpc>
                        <a:spcAft>
                          <a:spcPts val="0"/>
                        </a:spcAft>
                      </a:pPr>
                      <a:r>
                        <a:rPr lang="en-ZA" sz="1400" b="0">
                          <a:effectLst/>
                        </a:rPr>
                        <a:t>B3</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a:lnSpc>
                          <a:spcPct val="105000"/>
                        </a:lnSpc>
                        <a:spcAft>
                          <a:spcPts val="0"/>
                        </a:spcAft>
                      </a:pPr>
                      <a:r>
                        <a:rPr lang="en-ZA" sz="1400" kern="1200">
                          <a:effectLst/>
                        </a:rPr>
                        <a:t>Prof Suren Singh</a:t>
                      </a:r>
                      <a:endParaRPr lang="en-ZA" sz="140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extLst>
                  <a:ext uri="{0D108BD9-81ED-4DB2-BD59-A6C34878D82A}">
                    <a16:rowId xmlns="" xmlns:a16="http://schemas.microsoft.com/office/drawing/2014/main" val="10001"/>
                  </a:ext>
                </a:extLst>
              </a:tr>
              <a:tr h="272435">
                <a:tc>
                  <a:txBody>
                    <a:bodyPr/>
                    <a:lstStyle/>
                    <a:p>
                      <a:pPr>
                        <a:lnSpc>
                          <a:spcPct val="115000"/>
                        </a:lnSpc>
                        <a:spcAft>
                          <a:spcPts val="0"/>
                        </a:spcAft>
                      </a:pPr>
                      <a:r>
                        <a:rPr lang="en-ZA" sz="1400" b="0">
                          <a:effectLst/>
                        </a:rPr>
                        <a:t>C1</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lang="en-ZA" sz="1400" kern="1200">
                          <a:effectLst/>
                        </a:rPr>
                        <a:t>Prof Krishna Bisetty</a:t>
                      </a:r>
                      <a:endParaRPr lang="en-ZA" sz="140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extLst>
                  <a:ext uri="{0D108BD9-81ED-4DB2-BD59-A6C34878D82A}">
                    <a16:rowId xmlns="" xmlns:a16="http://schemas.microsoft.com/office/drawing/2014/main" val="10002"/>
                  </a:ext>
                </a:extLst>
              </a:tr>
              <a:tr h="272435">
                <a:tc>
                  <a:txBody>
                    <a:bodyPr/>
                    <a:lstStyle/>
                    <a:p>
                      <a:pPr>
                        <a:lnSpc>
                          <a:spcPct val="115000"/>
                        </a:lnSpc>
                        <a:spcAft>
                          <a:spcPts val="0"/>
                        </a:spcAft>
                      </a:pPr>
                      <a:r>
                        <a:rPr lang="en-ZA" sz="1400" b="0">
                          <a:effectLst/>
                        </a:rPr>
                        <a:t>C2</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a:lnSpc>
                          <a:spcPct val="105000"/>
                        </a:lnSpc>
                        <a:spcAft>
                          <a:spcPts val="0"/>
                        </a:spcAft>
                      </a:pPr>
                      <a:r>
                        <a:rPr lang="en-ZA" sz="1400" kern="1200">
                          <a:effectLst/>
                        </a:rPr>
                        <a:t>Prof Megandhren Govender</a:t>
                      </a:r>
                      <a:endParaRPr lang="en-ZA" sz="140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extLst>
                  <a:ext uri="{0D108BD9-81ED-4DB2-BD59-A6C34878D82A}">
                    <a16:rowId xmlns="" xmlns:a16="http://schemas.microsoft.com/office/drawing/2014/main" val="10003"/>
                  </a:ext>
                </a:extLst>
              </a:tr>
              <a:tr h="272435">
                <a:tc>
                  <a:txBody>
                    <a:bodyPr/>
                    <a:lstStyle/>
                    <a:p>
                      <a:pPr>
                        <a:lnSpc>
                          <a:spcPct val="115000"/>
                        </a:lnSpc>
                        <a:spcAft>
                          <a:spcPts val="0"/>
                        </a:spcAft>
                      </a:pPr>
                      <a:r>
                        <a:rPr lang="en-ZA" sz="1400" b="0">
                          <a:effectLst/>
                        </a:rPr>
                        <a:t>C2</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a:lnSpc>
                          <a:spcPct val="105000"/>
                        </a:lnSpc>
                        <a:spcAft>
                          <a:spcPts val="0"/>
                        </a:spcAft>
                      </a:pPr>
                      <a:r>
                        <a:rPr lang="en-ZA" sz="1400" kern="1200">
                          <a:effectLst/>
                        </a:rPr>
                        <a:t>Prof Kugen Permaul</a:t>
                      </a:r>
                      <a:endParaRPr lang="en-ZA" sz="140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extLst>
                  <a:ext uri="{0D108BD9-81ED-4DB2-BD59-A6C34878D82A}">
                    <a16:rowId xmlns="" xmlns:a16="http://schemas.microsoft.com/office/drawing/2014/main" val="10004"/>
                  </a:ext>
                </a:extLst>
              </a:tr>
              <a:tr h="272435">
                <a:tc>
                  <a:txBody>
                    <a:bodyPr/>
                    <a:lstStyle/>
                    <a:p>
                      <a:pPr>
                        <a:lnSpc>
                          <a:spcPct val="115000"/>
                        </a:lnSpc>
                        <a:spcAft>
                          <a:spcPts val="0"/>
                        </a:spcAft>
                      </a:pPr>
                      <a:r>
                        <a:rPr lang="en-ZA" sz="1400" b="0">
                          <a:effectLst/>
                        </a:rPr>
                        <a:t>C2</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a:lnSpc>
                          <a:spcPct val="105000"/>
                        </a:lnSpc>
                        <a:spcAft>
                          <a:spcPts val="0"/>
                        </a:spcAft>
                      </a:pPr>
                      <a:r>
                        <a:rPr lang="en-ZA" sz="1400" kern="1200">
                          <a:effectLst/>
                        </a:rPr>
                        <a:t>Prof Tukayi Kudanga</a:t>
                      </a:r>
                      <a:endParaRPr lang="en-ZA" sz="140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extLst>
                  <a:ext uri="{0D108BD9-81ED-4DB2-BD59-A6C34878D82A}">
                    <a16:rowId xmlns="" xmlns:a16="http://schemas.microsoft.com/office/drawing/2014/main" val="10005"/>
                  </a:ext>
                </a:extLst>
              </a:tr>
              <a:tr h="272435">
                <a:tc>
                  <a:txBody>
                    <a:bodyPr/>
                    <a:lstStyle/>
                    <a:p>
                      <a:pPr>
                        <a:lnSpc>
                          <a:spcPct val="115000"/>
                        </a:lnSpc>
                        <a:spcAft>
                          <a:spcPts val="0"/>
                        </a:spcAft>
                      </a:pPr>
                      <a:r>
                        <a:rPr lang="en-ZA" sz="1400" b="0">
                          <a:effectLst/>
                        </a:rPr>
                        <a:t>C2</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a:lnSpc>
                          <a:spcPct val="105000"/>
                        </a:lnSpc>
                        <a:spcAft>
                          <a:spcPts val="0"/>
                        </a:spcAft>
                      </a:pPr>
                      <a:r>
                        <a:rPr lang="en-ZA" sz="1400" kern="1200">
                          <a:effectLst/>
                        </a:rPr>
                        <a:t>Prof Oluwatosin Ijabadeniyi</a:t>
                      </a:r>
                      <a:endParaRPr lang="en-ZA" sz="1400" kern="1200">
                        <a:solidFill>
                          <a:srgbClr val="000000"/>
                        </a:solidFill>
                        <a:effectLst/>
                        <a:latin typeface="+mn-lt"/>
                        <a:ea typeface="Times New Roman" panose="02020603050405020304" pitchFamily="18" charset="0"/>
                        <a:cs typeface="Times New Roman" panose="02020603050405020304" pitchFamily="18" charset="0"/>
                      </a:endParaRPr>
                    </a:p>
                  </a:txBody>
                  <a:tcPr marL="61735" marR="61735" marT="8574" marB="0">
                    <a:cell3D prstMaterial="dkEdge">
                      <a:bevel/>
                      <a:lightRig rig="flood" dir="t"/>
                    </a:cell3D>
                  </a:tcPr>
                </a:tc>
                <a:extLst>
                  <a:ext uri="{0D108BD9-81ED-4DB2-BD59-A6C34878D82A}">
                    <a16:rowId xmlns="" xmlns:a16="http://schemas.microsoft.com/office/drawing/2014/main" val="10006"/>
                  </a:ext>
                </a:extLst>
              </a:tr>
              <a:tr h="272435">
                <a:tc>
                  <a:txBody>
                    <a:bodyPr/>
                    <a:lstStyle/>
                    <a:p>
                      <a:pPr>
                        <a:lnSpc>
                          <a:spcPct val="115000"/>
                        </a:lnSpc>
                        <a:spcAft>
                          <a:spcPts val="0"/>
                        </a:spcAft>
                      </a:pPr>
                      <a:r>
                        <a:rPr lang="en-ZA" sz="1400" b="0">
                          <a:effectLst/>
                        </a:rPr>
                        <a:t>C2</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lang="en-ZA" sz="1400" kern="1200">
                          <a:effectLst/>
                        </a:rPr>
                        <a:t>Prof Nirmala Deenadayalu</a:t>
                      </a:r>
                      <a:endParaRPr lang="en-ZA" sz="140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extLst>
                  <a:ext uri="{0D108BD9-81ED-4DB2-BD59-A6C34878D82A}">
                    <a16:rowId xmlns="" xmlns:a16="http://schemas.microsoft.com/office/drawing/2014/main" val="10007"/>
                  </a:ext>
                </a:extLst>
              </a:tr>
              <a:tr h="272435">
                <a:tc>
                  <a:txBody>
                    <a:bodyPr/>
                    <a:lstStyle/>
                    <a:p>
                      <a:pPr>
                        <a:lnSpc>
                          <a:spcPct val="115000"/>
                        </a:lnSpc>
                        <a:spcAft>
                          <a:spcPts val="0"/>
                        </a:spcAft>
                      </a:pPr>
                      <a:r>
                        <a:rPr lang="en-ZA" sz="1400" b="0">
                          <a:effectLst/>
                        </a:rPr>
                        <a:t>C2</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marL="0" marR="0" lvl="0" indent="0" algn="l" defTabSz="914400" rtl="0" eaLnBrk="1" fontAlgn="auto" latinLnBrk="0" hangingPunct="1">
                        <a:lnSpc>
                          <a:spcPct val="105000"/>
                        </a:lnSpc>
                        <a:spcBef>
                          <a:spcPts val="0"/>
                        </a:spcBef>
                        <a:spcAft>
                          <a:spcPts val="0"/>
                        </a:spcAft>
                        <a:buClrTx/>
                        <a:buSzTx/>
                        <a:buFontTx/>
                        <a:buNone/>
                        <a:tabLst/>
                        <a:defRPr/>
                      </a:pPr>
                      <a:r>
                        <a:rPr lang="en-ZA" sz="1400"/>
                        <a:t>Prof Eric Amonsou</a:t>
                      </a:r>
                      <a:endParaRPr lang="en-ZA" sz="1400">
                        <a:latin typeface="+mn-lt"/>
                      </a:endParaRPr>
                    </a:p>
                  </a:txBody>
                  <a:tcPr marL="61735" marR="61735" marT="8574" marB="0">
                    <a:cell3D prstMaterial="dkEdge">
                      <a:bevel/>
                      <a:lightRig rig="flood" dir="t"/>
                    </a:cell3D>
                  </a:tcPr>
                </a:tc>
                <a:extLst>
                  <a:ext uri="{0D108BD9-81ED-4DB2-BD59-A6C34878D82A}">
                    <a16:rowId xmlns="" xmlns:a16="http://schemas.microsoft.com/office/drawing/2014/main" val="10008"/>
                  </a:ext>
                </a:extLst>
              </a:tr>
              <a:tr h="272435">
                <a:tc>
                  <a:txBody>
                    <a:bodyPr/>
                    <a:lstStyle/>
                    <a:p>
                      <a:pPr>
                        <a:lnSpc>
                          <a:spcPct val="115000"/>
                        </a:lnSpc>
                        <a:spcAft>
                          <a:spcPts val="0"/>
                        </a:spcAft>
                      </a:pPr>
                      <a:r>
                        <a:rPr lang="en-ZA" sz="1400" b="0">
                          <a:effectLst/>
                          <a:latin typeface="+mn-lt"/>
                          <a:ea typeface="Calibri" panose="020F0502020204030204" pitchFamily="34" charset="0"/>
                          <a:cs typeface="Times New Roman" panose="02020603050405020304" pitchFamily="18" charset="0"/>
                        </a:rPr>
                        <a:t>C2</a:t>
                      </a:r>
                    </a:p>
                  </a:txBody>
                  <a:tcPr marL="61735" marR="61735" marT="8574" marB="0">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400" kern="1200">
                          <a:effectLst/>
                        </a:rPr>
                        <a:t>Prof Robert Gengan</a:t>
                      </a:r>
                      <a:endParaRPr lang="en-ZA" sz="140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extLst>
                  <a:ext uri="{0D108BD9-81ED-4DB2-BD59-A6C34878D82A}">
                    <a16:rowId xmlns="" xmlns:a16="http://schemas.microsoft.com/office/drawing/2014/main" val="10009"/>
                  </a:ext>
                </a:extLst>
              </a:tr>
              <a:tr h="272435">
                <a:tc>
                  <a:txBody>
                    <a:bodyPr/>
                    <a:lstStyle/>
                    <a:p>
                      <a:pPr>
                        <a:lnSpc>
                          <a:spcPct val="115000"/>
                        </a:lnSpc>
                        <a:spcAft>
                          <a:spcPts val="0"/>
                        </a:spcAft>
                      </a:pPr>
                      <a:r>
                        <a:rPr lang="en-ZA" sz="1400" b="0">
                          <a:effectLst/>
                          <a:latin typeface="+mn-lt"/>
                          <a:ea typeface="Calibri" panose="020F0502020204030204" pitchFamily="34" charset="0"/>
                          <a:cs typeface="Times New Roman" panose="02020603050405020304" pitchFamily="18" charset="0"/>
                        </a:rPr>
                        <a:t>C2</a:t>
                      </a:r>
                    </a:p>
                  </a:txBody>
                  <a:tcPr marL="61735" marR="61735" marT="8574" marB="0">
                    <a:cell3D prstMaterial="dkEdge">
                      <a:bevel/>
                      <a:lightRig rig="flood" dir="t"/>
                    </a:cell3D>
                  </a:tcPr>
                </a:tc>
                <a:tc>
                  <a:txBody>
                    <a:bodyPr/>
                    <a:lstStyle/>
                    <a:p>
                      <a:r>
                        <a:rPr lang="en-US" sz="1400">
                          <a:latin typeface="+mn-lt"/>
                        </a:rPr>
                        <a:t>Prof Deonarain Brijlall</a:t>
                      </a:r>
                      <a:endParaRPr lang="en-ZA" sz="1400">
                        <a:latin typeface="+mn-lt"/>
                      </a:endParaRPr>
                    </a:p>
                  </a:txBody>
                  <a:tcPr marL="61735" marR="61735" marT="8574" marB="0">
                    <a:cell3D prstMaterial="dkEdge">
                      <a:bevel/>
                      <a:lightRig rig="flood" dir="t"/>
                    </a:cell3D>
                  </a:tcPr>
                </a:tc>
                <a:extLst>
                  <a:ext uri="{0D108BD9-81ED-4DB2-BD59-A6C34878D82A}">
                    <a16:rowId xmlns="" xmlns:a16="http://schemas.microsoft.com/office/drawing/2014/main" val="2234164494"/>
                  </a:ext>
                </a:extLst>
              </a:tr>
              <a:tr h="272435">
                <a:tc>
                  <a:txBody>
                    <a:bodyPr/>
                    <a:lstStyle/>
                    <a:p>
                      <a:pPr>
                        <a:lnSpc>
                          <a:spcPct val="115000"/>
                        </a:lnSpc>
                        <a:spcAft>
                          <a:spcPts val="0"/>
                        </a:spcAft>
                      </a:pPr>
                      <a:r>
                        <a:rPr lang="en-ZA" sz="1400" b="0">
                          <a:effectLst/>
                          <a:latin typeface="+mn-lt"/>
                          <a:ea typeface="Calibri" panose="020F0502020204030204" pitchFamily="34" charset="0"/>
                          <a:cs typeface="Times New Roman" panose="02020603050405020304" pitchFamily="18" charset="0"/>
                        </a:rPr>
                        <a:t>C2</a:t>
                      </a:r>
                    </a:p>
                  </a:txBody>
                  <a:tcPr marL="61735" marR="61735" marT="8574" marB="0">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400">
                          <a:latin typeface="+mn-lt"/>
                        </a:rPr>
                        <a:t>Prof John Mellem</a:t>
                      </a:r>
                    </a:p>
                  </a:txBody>
                  <a:tcPr marL="61735" marR="61735" marT="8574" marB="0">
                    <a:cell3D prstMaterial="dkEdge">
                      <a:bevel/>
                      <a:lightRig rig="flood" dir="t"/>
                    </a:cell3D>
                  </a:tcPr>
                </a:tc>
                <a:extLst>
                  <a:ext uri="{0D108BD9-81ED-4DB2-BD59-A6C34878D82A}">
                    <a16:rowId xmlns="" xmlns:a16="http://schemas.microsoft.com/office/drawing/2014/main" val="1475518408"/>
                  </a:ext>
                </a:extLst>
              </a:tr>
              <a:tr h="272435">
                <a:tc>
                  <a:txBody>
                    <a:bodyPr/>
                    <a:lstStyle/>
                    <a:p>
                      <a:pPr>
                        <a:lnSpc>
                          <a:spcPct val="115000"/>
                        </a:lnSpc>
                        <a:spcAft>
                          <a:spcPts val="0"/>
                        </a:spcAft>
                      </a:pPr>
                      <a:r>
                        <a:rPr lang="en-US" sz="1400" b="0">
                          <a:effectLst/>
                          <a:latin typeface="+mn-lt"/>
                          <a:ea typeface="Calibri" panose="020F0502020204030204" pitchFamily="34" charset="0"/>
                          <a:cs typeface="Times New Roman" panose="02020603050405020304" pitchFamily="18" charset="0"/>
                        </a:rPr>
                        <a:t>C2</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r>
                        <a:rPr lang="en-US" sz="1400"/>
                        <a:t>Prof Feroz Swalaha</a:t>
                      </a:r>
                      <a:endParaRPr lang="en-ZA" sz="1400"/>
                    </a:p>
                  </a:txBody>
                  <a:tcPr marL="61735" marR="61735" marT="8574" marB="0">
                    <a:cell3D prstMaterial="dkEdge">
                      <a:bevel/>
                      <a:lightRig rig="flood" dir="t"/>
                    </a:cell3D>
                  </a:tcPr>
                </a:tc>
                <a:extLst>
                  <a:ext uri="{0D108BD9-81ED-4DB2-BD59-A6C34878D82A}">
                    <a16:rowId xmlns="" xmlns:a16="http://schemas.microsoft.com/office/drawing/2014/main" val="2269101160"/>
                  </a:ext>
                </a:extLst>
              </a:tr>
              <a:tr h="272435">
                <a:tc>
                  <a:txBody>
                    <a:bodyPr/>
                    <a:lstStyle/>
                    <a:p>
                      <a:pPr>
                        <a:lnSpc>
                          <a:spcPct val="115000"/>
                        </a:lnSpc>
                        <a:spcAft>
                          <a:spcPts val="0"/>
                        </a:spcAft>
                      </a:pPr>
                      <a:r>
                        <a:rPr lang="en-ZA" sz="1400" b="0">
                          <a:effectLst/>
                          <a:latin typeface="+mn-lt"/>
                          <a:ea typeface="Calibri" panose="020F0502020204030204" pitchFamily="34" charset="0"/>
                          <a:cs typeface="Times New Roman" panose="02020603050405020304" pitchFamily="18" charset="0"/>
                        </a:rPr>
                        <a:t>C2</a:t>
                      </a:r>
                    </a:p>
                  </a:txBody>
                  <a:tcPr marL="61735" marR="61735" marT="8574" marB="0">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latin typeface="+mn-lt"/>
                        </a:rPr>
                        <a:t>P</a:t>
                      </a:r>
                      <a:r>
                        <a:rPr lang="en-ZA" sz="1400">
                          <a:latin typeface="+mn-lt"/>
                        </a:rPr>
                        <a:t>rof Santhosh KK Pillai</a:t>
                      </a:r>
                    </a:p>
                  </a:txBody>
                  <a:tcPr marL="61735" marR="61735" marT="8574" marB="0">
                    <a:cell3D prstMaterial="dkEdge">
                      <a:bevel/>
                      <a:lightRig rig="flood" dir="t"/>
                    </a:cell3D>
                  </a:tcPr>
                </a:tc>
                <a:extLst>
                  <a:ext uri="{0D108BD9-81ED-4DB2-BD59-A6C34878D82A}">
                    <a16:rowId xmlns="" xmlns:a16="http://schemas.microsoft.com/office/drawing/2014/main" val="1841584119"/>
                  </a:ext>
                </a:extLst>
              </a:tr>
              <a:tr h="272435">
                <a:tc>
                  <a:txBody>
                    <a:bodyPr/>
                    <a:lstStyle/>
                    <a:p>
                      <a:pPr marL="0" marR="0" lvl="0" indent="0" algn="l" defTabSz="914400" rtl="0" eaLnBrk="1" fontAlgn="auto" latinLnBrk="0" hangingPunct="1">
                        <a:lnSpc>
                          <a:spcPct val="115000"/>
                        </a:lnSpc>
                        <a:spcBef>
                          <a:spcPts val="0"/>
                        </a:spcBef>
                        <a:spcAft>
                          <a:spcPts val="0"/>
                        </a:spcAft>
                        <a:buClrTx/>
                        <a:buSzTx/>
                        <a:buFontTx/>
                        <a:buNone/>
                        <a:tabLst/>
                        <a:defRPr/>
                      </a:pPr>
                      <a:r>
                        <a:rPr lang="en-US" sz="1400" b="0">
                          <a:effectLst/>
                          <a:latin typeface="+mn-lt"/>
                          <a:ea typeface="Calibri" panose="020F0502020204030204" pitchFamily="34" charset="0"/>
                          <a:cs typeface="Times New Roman" panose="02020603050405020304" pitchFamily="18" charset="0"/>
                        </a:rPr>
                        <a:t>C2</a:t>
                      </a:r>
                      <a:endParaRPr lang="en-ZA" sz="1400" b="0">
                        <a:effectLst/>
                        <a:latin typeface="+mn-lt"/>
                        <a:ea typeface="Calibri" panose="020F0502020204030204" pitchFamily="34" charset="0"/>
                        <a:cs typeface="Times New Roman" panose="02020603050405020304" pitchFamily="18" charset="0"/>
                      </a:endParaRPr>
                    </a:p>
                  </a:txBody>
                  <a:tcPr marL="61735" marR="61735" marT="8574" marB="0">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a:t>Dr Mack Moyo</a:t>
                      </a:r>
                      <a:endParaRPr lang="en-ZA" sz="1400"/>
                    </a:p>
                  </a:txBody>
                  <a:tcPr marL="61735" marR="61735" marT="8574" marB="0">
                    <a:cell3D prstMaterial="dkEdge">
                      <a:bevel/>
                      <a:lightRig rig="flood" dir="t"/>
                    </a:cell3D>
                  </a:tcPr>
                </a:tc>
                <a:extLst>
                  <a:ext uri="{0D108BD9-81ED-4DB2-BD59-A6C34878D82A}">
                    <a16:rowId xmlns="" xmlns:a16="http://schemas.microsoft.com/office/drawing/2014/main" val="2126576647"/>
                  </a:ext>
                </a:extLst>
              </a:tr>
              <a:tr h="272435">
                <a:tc>
                  <a:txBody>
                    <a:bodyPr/>
                    <a:lstStyle/>
                    <a:p>
                      <a:pPr>
                        <a:lnSpc>
                          <a:spcPct val="115000"/>
                        </a:lnSpc>
                        <a:spcAft>
                          <a:spcPts val="0"/>
                        </a:spcAft>
                      </a:pPr>
                      <a:r>
                        <a:rPr lang="en-ZA" sz="1400" b="0">
                          <a:effectLst/>
                          <a:latin typeface="+mn-lt"/>
                          <a:ea typeface="Calibri" panose="020F0502020204030204" pitchFamily="34" charset="0"/>
                          <a:cs typeface="Times New Roman" panose="02020603050405020304" pitchFamily="18" charset="0"/>
                        </a:rPr>
                        <a:t>Y2</a:t>
                      </a:r>
                    </a:p>
                  </a:txBody>
                  <a:tcPr marL="61735" marR="61735" marT="8574" marB="0">
                    <a:cell3D prstMaterial="dkEdge">
                      <a:bevel/>
                      <a:lightRig rig="flood" dir="t"/>
                    </a:cell3D>
                  </a:tcPr>
                </a:tc>
                <a:tc>
                  <a:txBody>
                    <a:bodyPr/>
                    <a:lstStyle/>
                    <a:p>
                      <a:r>
                        <a:rPr lang="en-ZA" sz="1400">
                          <a:latin typeface="+mn-lt"/>
                        </a:rPr>
                        <a:t>Dr Sabiu Saheed</a:t>
                      </a:r>
                    </a:p>
                  </a:txBody>
                  <a:tcPr marL="61735" marR="61735" marT="8574" marB="0">
                    <a:cell3D prstMaterial="dkEdge">
                      <a:bevel/>
                      <a:lightRig rig="flood" dir="t"/>
                    </a:cell3D>
                  </a:tcPr>
                </a:tc>
                <a:extLst>
                  <a:ext uri="{0D108BD9-81ED-4DB2-BD59-A6C34878D82A}">
                    <a16:rowId xmlns="" xmlns:a16="http://schemas.microsoft.com/office/drawing/2014/main" val="10010"/>
                  </a:ext>
                </a:extLst>
              </a:tr>
              <a:tr h="272435">
                <a:tc>
                  <a:txBody>
                    <a:bodyPr/>
                    <a:lstStyle/>
                    <a:p>
                      <a:pPr>
                        <a:lnSpc>
                          <a:spcPct val="115000"/>
                        </a:lnSpc>
                        <a:spcAft>
                          <a:spcPts val="0"/>
                        </a:spcAft>
                      </a:pPr>
                      <a:r>
                        <a:rPr lang="en-ZA" sz="1400" b="0">
                          <a:effectLst/>
                          <a:latin typeface="+mn-lt"/>
                          <a:ea typeface="Calibri" panose="020F0502020204030204" pitchFamily="34" charset="0"/>
                          <a:cs typeface="Times New Roman" panose="02020603050405020304" pitchFamily="18" charset="0"/>
                        </a:rPr>
                        <a:t>Y2</a:t>
                      </a:r>
                    </a:p>
                  </a:txBody>
                  <a:tcPr marL="61735" marR="61735" marT="8574" marB="0">
                    <a:cell3D prstMaterial="dkEdge">
                      <a:bevel/>
                      <a:lightRig rig="flood" dir="t"/>
                    </a:cell3D>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sz="1400">
                          <a:latin typeface="+mn-lt"/>
                        </a:rPr>
                        <a:t>Dr Myalowenkosi Sabela</a:t>
                      </a:r>
                    </a:p>
                  </a:txBody>
                  <a:tcPr marL="61735" marR="61735" marT="8574" marB="0">
                    <a:cell3D prstMaterial="dkEdge">
                      <a:bevel/>
                      <a:lightRig rig="flood" dir="t"/>
                    </a:cell3D>
                  </a:tcPr>
                </a:tc>
                <a:extLst>
                  <a:ext uri="{0D108BD9-81ED-4DB2-BD59-A6C34878D82A}">
                    <a16:rowId xmlns="" xmlns:a16="http://schemas.microsoft.com/office/drawing/2014/main" val="1355509789"/>
                  </a:ext>
                </a:extLst>
              </a:tr>
            </a:tbl>
          </a:graphicData>
        </a:graphic>
      </p:graphicFrame>
    </p:spTree>
    <p:extLst>
      <p:ext uri="{BB962C8B-B14F-4D97-AF65-F5344CB8AC3E}">
        <p14:creationId xmlns:p14="http://schemas.microsoft.com/office/powerpoint/2010/main" val="27069670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096BDF1-07A0-0F43-976C-7F922ADC3A10}"/>
              </a:ext>
            </a:extLst>
          </p:cNvPr>
          <p:cNvSpPr>
            <a:spLocks noGrp="1"/>
          </p:cNvSpPr>
          <p:nvPr>
            <p:ph type="title"/>
          </p:nvPr>
        </p:nvSpPr>
        <p:spPr>
          <a:xfrm>
            <a:off x="804672" y="3121701"/>
            <a:ext cx="3658053" cy="1786515"/>
          </a:xfrm>
        </p:spPr>
        <p:txBody>
          <a:bodyPr vert="horz" lIns="91440" tIns="45720" rIns="91440" bIns="45720" rtlCol="0" anchor="t">
            <a:normAutofit/>
          </a:bodyPr>
          <a:lstStyle/>
          <a:p>
            <a:r>
              <a:rPr lang="en-US" sz="2200" b="1" kern="1200">
                <a:solidFill>
                  <a:schemeClr val="tx2"/>
                </a:solidFill>
                <a:latin typeface="+mj-lt"/>
                <a:ea typeface="+mj-ea"/>
                <a:cs typeface="+mj-cs"/>
              </a:rPr>
              <a:t/>
            </a:r>
            <a:br>
              <a:rPr lang="en-US" sz="2200" b="1" kern="1200">
                <a:solidFill>
                  <a:schemeClr val="tx2"/>
                </a:solidFill>
                <a:latin typeface="+mj-lt"/>
                <a:ea typeface="+mj-ea"/>
                <a:cs typeface="+mj-cs"/>
              </a:rPr>
            </a:br>
            <a:r>
              <a:rPr lang="en-US" sz="2200" b="1" kern="1200">
                <a:solidFill>
                  <a:schemeClr val="tx2"/>
                </a:solidFill>
                <a:latin typeface="+mj-lt"/>
                <a:ea typeface="+mj-ea"/>
                <a:cs typeface="+mj-cs"/>
              </a:rPr>
              <a:t/>
            </a:r>
            <a:br>
              <a:rPr lang="en-US" sz="2200" b="1" kern="1200">
                <a:solidFill>
                  <a:schemeClr val="tx2"/>
                </a:solidFill>
                <a:latin typeface="+mj-lt"/>
                <a:ea typeface="+mj-ea"/>
                <a:cs typeface="+mj-cs"/>
              </a:rPr>
            </a:br>
            <a:r>
              <a:rPr lang="en-US" sz="2200" b="1" kern="1200">
                <a:solidFill>
                  <a:schemeClr val="tx2"/>
                </a:solidFill>
                <a:latin typeface="+mj-lt"/>
                <a:ea typeface="+mj-ea"/>
                <a:cs typeface="+mj-cs"/>
              </a:rPr>
              <a:t>RESEARCH FOCUS AREAS</a:t>
            </a:r>
            <a:r>
              <a:rPr lang="en-US" sz="2200" b="1" i="1" kern="1200">
                <a:solidFill>
                  <a:schemeClr val="tx2"/>
                </a:solidFill>
                <a:latin typeface="+mj-lt"/>
                <a:ea typeface="+mj-ea"/>
                <a:cs typeface="+mj-cs"/>
              </a:rPr>
              <a:t/>
            </a:r>
            <a:br>
              <a:rPr lang="en-US" sz="2200" b="1" i="1" kern="1200">
                <a:solidFill>
                  <a:schemeClr val="tx2"/>
                </a:solidFill>
                <a:latin typeface="+mj-lt"/>
                <a:ea typeface="+mj-ea"/>
                <a:cs typeface="+mj-cs"/>
              </a:rPr>
            </a:br>
            <a:r>
              <a:rPr lang="en-US" sz="2200" b="1" i="1" kern="1200">
                <a:solidFill>
                  <a:schemeClr val="tx2"/>
                </a:solidFill>
                <a:latin typeface="+mj-lt"/>
                <a:ea typeface="+mj-ea"/>
                <a:cs typeface="+mj-cs"/>
              </a:rPr>
              <a:t/>
            </a:r>
            <a:br>
              <a:rPr lang="en-US" sz="2200" b="1" i="1" kern="1200">
                <a:solidFill>
                  <a:schemeClr val="tx2"/>
                </a:solidFill>
                <a:latin typeface="+mj-lt"/>
                <a:ea typeface="+mj-ea"/>
                <a:cs typeface="+mj-cs"/>
              </a:rPr>
            </a:br>
            <a:endParaRPr lang="en-US" sz="2200" b="1" i="1" kern="1200">
              <a:solidFill>
                <a:schemeClr val="tx2"/>
              </a:solidFill>
              <a:latin typeface="+mj-lt"/>
              <a:ea typeface="+mj-ea"/>
              <a:cs typeface="+mj-cs"/>
            </a:endParaRPr>
          </a:p>
        </p:txBody>
      </p:sp>
      <p:graphicFrame>
        <p:nvGraphicFramePr>
          <p:cNvPr id="8" name="Table 4">
            <a:extLst>
              <a:ext uri="{FF2B5EF4-FFF2-40B4-BE49-F238E27FC236}">
                <a16:creationId xmlns="" xmlns:a16="http://schemas.microsoft.com/office/drawing/2014/main" id="{224EC79A-576A-884F-805D-96B7D73E9176}"/>
              </a:ext>
            </a:extLst>
          </p:cNvPr>
          <p:cNvGraphicFramePr>
            <a:graphicFrameLocks noGrp="1"/>
          </p:cNvGraphicFramePr>
          <p:nvPr>
            <p:ph idx="1"/>
            <p:extLst>
              <p:ext uri="{D42A27DB-BD31-4B8C-83A1-F6EECF244321}">
                <p14:modId xmlns:p14="http://schemas.microsoft.com/office/powerpoint/2010/main" val="2594640880"/>
              </p:ext>
            </p:extLst>
          </p:nvPr>
        </p:nvGraphicFramePr>
        <p:xfrm>
          <a:off x="6379341" y="1388424"/>
          <a:ext cx="5029201" cy="4073391"/>
        </p:xfrm>
        <a:graphic>
          <a:graphicData uri="http://schemas.openxmlformats.org/drawingml/2006/table">
            <a:tbl>
              <a:tblPr firstRow="1" bandRow="1">
                <a:noFill/>
                <a:tableStyleId>{93296810-A885-4BE3-A3E7-6D5BEEA58F35}</a:tableStyleId>
              </a:tblPr>
              <a:tblGrid>
                <a:gridCol w="2927462">
                  <a:extLst>
                    <a:ext uri="{9D8B030D-6E8A-4147-A177-3AD203B41FA5}">
                      <a16:colId xmlns="" xmlns:a16="http://schemas.microsoft.com/office/drawing/2014/main" val="2740325499"/>
                    </a:ext>
                  </a:extLst>
                </a:gridCol>
                <a:gridCol w="2101739">
                  <a:extLst>
                    <a:ext uri="{9D8B030D-6E8A-4147-A177-3AD203B41FA5}">
                      <a16:colId xmlns="" xmlns:a16="http://schemas.microsoft.com/office/drawing/2014/main" val="2063977086"/>
                    </a:ext>
                  </a:extLst>
                </a:gridCol>
              </a:tblGrid>
              <a:tr h="384721">
                <a:tc>
                  <a:txBody>
                    <a:bodyPr/>
                    <a:lstStyle/>
                    <a:p>
                      <a:pPr algn="ctr"/>
                      <a:r>
                        <a:rPr lang="en-ZA" sz="1100" b="0" cap="all" spc="150">
                          <a:solidFill>
                            <a:schemeClr val="lt1"/>
                          </a:solidFill>
                        </a:rPr>
                        <a:t>RESEARCH FOCUS AREAS</a:t>
                      </a:r>
                    </a:p>
                  </a:txBody>
                  <a:tcPr marL="95123" marR="95123" marT="95123" marB="95123">
                    <a:lnL w="12700" cmpd="sng">
                      <a:noFill/>
                    </a:lnL>
                    <a:lnR w="12700" cmpd="sng">
                      <a:noFill/>
                    </a:lnR>
                    <a:lnT w="12700" cmpd="sng">
                      <a:noFill/>
                    </a:lnT>
                    <a:lnB w="38100" cmpd="sng">
                      <a:noFill/>
                    </a:lnB>
                    <a:solidFill>
                      <a:srgbClr val="505356"/>
                    </a:solidFill>
                  </a:tcPr>
                </a:tc>
                <a:tc>
                  <a:txBody>
                    <a:bodyPr/>
                    <a:lstStyle/>
                    <a:p>
                      <a:pPr algn="ctr"/>
                      <a:r>
                        <a:rPr lang="en-US" sz="1100" b="0" cap="all" spc="150">
                          <a:solidFill>
                            <a:schemeClr val="lt1"/>
                          </a:solidFill>
                        </a:rPr>
                        <a:t>RESEARCH AREAS</a:t>
                      </a:r>
                      <a:endParaRPr lang="en-ZA" sz="1100" b="0" cap="all" spc="150">
                        <a:solidFill>
                          <a:schemeClr val="lt1"/>
                        </a:solidFill>
                      </a:endParaRPr>
                    </a:p>
                  </a:txBody>
                  <a:tcPr marL="95123" marR="95123" marT="95123" marB="95123">
                    <a:lnL w="12700" cmpd="sng">
                      <a:noFill/>
                    </a:lnL>
                    <a:lnR w="12700" cmpd="sng">
                      <a:noFill/>
                    </a:lnR>
                    <a:lnT w="12700" cmpd="sng">
                      <a:noFill/>
                    </a:lnT>
                    <a:lnB w="38100" cmpd="sng">
                      <a:noFill/>
                    </a:lnB>
                    <a:solidFill>
                      <a:srgbClr val="505356"/>
                    </a:solidFill>
                  </a:tcPr>
                </a:tc>
                <a:extLst>
                  <a:ext uri="{0D108BD9-81ED-4DB2-BD59-A6C34878D82A}">
                    <a16:rowId xmlns="" xmlns:a16="http://schemas.microsoft.com/office/drawing/2014/main" val="3434577494"/>
                  </a:ext>
                </a:extLst>
              </a:tr>
              <a:tr h="765214">
                <a:tc>
                  <a:txBody>
                    <a:bodyPr/>
                    <a:lstStyle/>
                    <a:p>
                      <a:pPr marL="0" indent="0">
                        <a:buNone/>
                      </a:pPr>
                      <a:r>
                        <a:rPr lang="en-ZA" sz="900" b="1" cap="none" spc="0">
                          <a:solidFill>
                            <a:schemeClr val="tx1"/>
                          </a:solidFill>
                        </a:rPr>
                        <a:t>1. ENZYME TECHNOLOGY</a:t>
                      </a:r>
                    </a:p>
                    <a:p>
                      <a:pPr marL="0" indent="0">
                        <a:buNone/>
                      </a:pPr>
                      <a:r>
                        <a:rPr lang="en-ZA" sz="900" cap="none" spc="0">
                          <a:solidFill>
                            <a:schemeClr val="tx1"/>
                          </a:solidFill>
                        </a:rPr>
                        <a:t>Prof S. Singh/ Prof K Permaul/ Prof T Kudanga /Prof Santhosh KK Pillai   </a:t>
                      </a:r>
                    </a:p>
                    <a:p>
                      <a:pPr marL="0" indent="0">
                        <a:buNone/>
                      </a:pPr>
                      <a:r>
                        <a:rPr lang="en-ZA" sz="900" cap="none" spc="0">
                          <a:solidFill>
                            <a:schemeClr val="tx1"/>
                          </a:solidFill>
                        </a:rPr>
                        <a:t>(Biotechnology &amp; Food Science)</a:t>
                      </a:r>
                    </a:p>
                  </a:txBody>
                  <a:tcPr marL="95123" marR="95123" marT="95123" marB="95123">
                    <a:lnL w="12700" cmpd="sng">
                      <a:noFill/>
                      <a:prstDash val="solid"/>
                    </a:lnL>
                    <a:lnR w="12700" cmpd="sng">
                      <a:noFill/>
                      <a:prstDash val="solid"/>
                    </a:lnR>
                    <a:lnT w="38100" cmpd="sng">
                      <a:noFill/>
                    </a:lnT>
                    <a:lnB w="12700" cmpd="sng">
                      <a:noFill/>
                      <a:prstDash val="solid"/>
                    </a:lnB>
                    <a:noFill/>
                  </a:tcPr>
                </a:tc>
                <a:tc>
                  <a:txBody>
                    <a:bodyPr/>
                    <a:lstStyle/>
                    <a:p>
                      <a:pPr marL="0" indent="0">
                        <a:buNone/>
                      </a:pPr>
                      <a:r>
                        <a:rPr lang="en-ZA" sz="900" b="1" cap="none" spc="0">
                          <a:solidFill>
                            <a:schemeClr val="tx1"/>
                          </a:solidFill>
                        </a:rPr>
                        <a:t>1. BIOMASS PROCESSING</a:t>
                      </a:r>
                    </a:p>
                    <a:p>
                      <a:pPr marL="0" indent="0">
                        <a:buNone/>
                      </a:pPr>
                      <a:r>
                        <a:rPr lang="en-ZA" sz="900" cap="none" spc="0">
                          <a:solidFill>
                            <a:schemeClr val="tx1"/>
                          </a:solidFill>
                        </a:rPr>
                        <a:t>Prof N Deenadayalu</a:t>
                      </a:r>
                    </a:p>
                    <a:p>
                      <a:pPr marL="0" indent="0">
                        <a:buNone/>
                      </a:pPr>
                      <a:r>
                        <a:rPr lang="en-ZA" sz="900" cap="none" spc="0">
                          <a:solidFill>
                            <a:schemeClr val="tx1"/>
                          </a:solidFill>
                        </a:rPr>
                        <a:t>(Chemistry)</a:t>
                      </a:r>
                    </a:p>
                  </a:txBody>
                  <a:tcPr marL="95123" marR="95123" marT="95123" marB="95123">
                    <a:lnL w="12700" cmpd="sng">
                      <a:noFill/>
                      <a:prstDash val="solid"/>
                    </a:lnL>
                    <a:lnR w="12700" cmpd="sng">
                      <a:noFill/>
                      <a:prstDash val="solid"/>
                    </a:lnR>
                    <a:lnT w="38100" cmpd="sng">
                      <a:noFill/>
                    </a:lnT>
                    <a:lnB w="12700" cmpd="sng">
                      <a:noFill/>
                      <a:prstDash val="solid"/>
                    </a:lnB>
                    <a:noFill/>
                  </a:tcPr>
                </a:tc>
                <a:extLst>
                  <a:ext uri="{0D108BD9-81ED-4DB2-BD59-A6C34878D82A}">
                    <a16:rowId xmlns="" xmlns:a16="http://schemas.microsoft.com/office/drawing/2014/main" val="1386820204"/>
                  </a:ext>
                </a:extLst>
              </a:tr>
              <a:tr h="627814">
                <a:tc>
                  <a:txBody>
                    <a:bodyPr/>
                    <a:lstStyle/>
                    <a:p>
                      <a:pPr marL="0" indent="0">
                        <a:buNone/>
                      </a:pPr>
                      <a:r>
                        <a:rPr lang="en-ZA" sz="900" b="1" cap="none" spc="0" baseline="0">
                          <a:solidFill>
                            <a:schemeClr val="tx1"/>
                          </a:solidFill>
                        </a:rPr>
                        <a:t>2. Food and nutrition security</a:t>
                      </a:r>
                    </a:p>
                    <a:p>
                      <a:pPr marL="0" indent="0">
                        <a:buNone/>
                      </a:pPr>
                      <a:r>
                        <a:rPr lang="en-ZA" sz="900" b="0" cap="none" spc="0" baseline="0">
                          <a:solidFill>
                            <a:schemeClr val="tx1"/>
                          </a:solidFill>
                        </a:rPr>
                        <a:t>Prof EO Amonsou and Prof C Napier</a:t>
                      </a:r>
                    </a:p>
                    <a:p>
                      <a:pPr marL="0" indent="0">
                        <a:buNone/>
                      </a:pPr>
                      <a:r>
                        <a:rPr lang="en-ZA" sz="900" b="0" cap="none" spc="0" baseline="0">
                          <a:solidFill>
                            <a:schemeClr val="tx1"/>
                          </a:solidFill>
                        </a:rPr>
                        <a:t>(Food Science and Food and Nutrition)</a:t>
                      </a:r>
                    </a:p>
                  </a:txBody>
                  <a:tcPr marL="95123" marR="95123" marT="95123" marB="9512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pPr marL="0" indent="0">
                        <a:buNone/>
                      </a:pPr>
                      <a:r>
                        <a:rPr lang="en-ZA" sz="900" b="1" cap="none" spc="0">
                          <a:solidFill>
                            <a:schemeClr val="tx1"/>
                          </a:solidFill>
                        </a:rPr>
                        <a:t>2. ORGANO-NANO SYNTHESIS</a:t>
                      </a:r>
                    </a:p>
                    <a:p>
                      <a:pPr marL="0" indent="0">
                        <a:buNone/>
                      </a:pPr>
                      <a:r>
                        <a:rPr lang="en-ZA" sz="900" cap="none" spc="0">
                          <a:solidFill>
                            <a:schemeClr val="tx1"/>
                          </a:solidFill>
                        </a:rPr>
                        <a:t>Prof RM Gengan</a:t>
                      </a:r>
                    </a:p>
                    <a:p>
                      <a:pPr marL="0" indent="0">
                        <a:buNone/>
                      </a:pPr>
                      <a:r>
                        <a:rPr lang="en-ZA" sz="900" cap="none" spc="0">
                          <a:solidFill>
                            <a:schemeClr val="tx1"/>
                          </a:solidFill>
                        </a:rPr>
                        <a:t>(Chemistry)</a:t>
                      </a:r>
                    </a:p>
                  </a:txBody>
                  <a:tcPr marL="95123" marR="95123" marT="95123" marB="9512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 xmlns:a16="http://schemas.microsoft.com/office/drawing/2014/main" val="3463419232"/>
                  </a:ext>
                </a:extLst>
              </a:tr>
              <a:tr h="902614">
                <a:tc>
                  <a:txBody>
                    <a:bodyPr/>
                    <a:lstStyle/>
                    <a:p>
                      <a:r>
                        <a:rPr lang="en-ZA" sz="900" b="1" cap="none" spc="0">
                          <a:solidFill>
                            <a:schemeClr val="tx1"/>
                          </a:solidFill>
                        </a:rPr>
                        <a:t>3. PLANT BIOTECHNOLOGY</a:t>
                      </a:r>
                    </a:p>
                    <a:p>
                      <a:r>
                        <a:rPr lang="en-ZA" sz="900" b="0" cap="none" spc="0">
                          <a:solidFill>
                            <a:schemeClr val="tx1"/>
                          </a:solidFill>
                        </a:rPr>
                        <a:t>Dr V Mohanlall</a:t>
                      </a:r>
                    </a:p>
                    <a:p>
                      <a:pPr marL="0" marR="0" lvl="0" indent="0" algn="l" defTabSz="914400" rtl="0" eaLnBrk="1" fontAlgn="auto" latinLnBrk="0" hangingPunct="1">
                        <a:lnSpc>
                          <a:spcPct val="100000"/>
                        </a:lnSpc>
                        <a:spcBef>
                          <a:spcPts val="0"/>
                        </a:spcBef>
                        <a:spcAft>
                          <a:spcPts val="0"/>
                        </a:spcAft>
                        <a:buClrTx/>
                        <a:buSzTx/>
                        <a:buFontTx/>
                        <a:buNone/>
                        <a:tabLst/>
                        <a:defRPr/>
                      </a:pPr>
                      <a:r>
                        <a:rPr lang="en-ZA" sz="900" cap="none" spc="0">
                          <a:solidFill>
                            <a:schemeClr val="tx1"/>
                          </a:solidFill>
                        </a:rPr>
                        <a:t>(Biotechnology &amp; Food Science)</a:t>
                      </a:r>
                    </a:p>
                  </a:txBody>
                  <a:tcPr marL="95123" marR="95123" marT="95123" marB="95123">
                    <a:lnL w="12700" cmpd="sng">
                      <a:noFill/>
                      <a:prstDash val="solid"/>
                    </a:lnL>
                    <a:lnR w="12700" cmpd="sng">
                      <a:noFill/>
                      <a:prstDash val="solid"/>
                    </a:lnR>
                    <a:lnT w="12700" cmpd="sng">
                      <a:noFill/>
                      <a:prstDash val="solid"/>
                    </a:lnT>
                    <a:lnB w="12700" cmpd="sng">
                      <a:noFill/>
                      <a:prstDash val="solid"/>
                    </a:lnB>
                    <a:noFill/>
                  </a:tcPr>
                </a:tc>
                <a:tc>
                  <a:txBody>
                    <a:bodyPr/>
                    <a:lstStyle/>
                    <a:p>
                      <a:r>
                        <a:rPr lang="en-ZA" sz="900" b="1" cap="none" spc="0">
                          <a:solidFill>
                            <a:schemeClr val="tx1"/>
                          </a:solidFill>
                        </a:rPr>
                        <a:t>3. PHASE EQUILIBRIA AND ELECTROANALYTICAL CHEMISTRY</a:t>
                      </a:r>
                    </a:p>
                    <a:p>
                      <a:r>
                        <a:rPr lang="en-ZA" sz="900" cap="none" spc="0">
                          <a:solidFill>
                            <a:schemeClr val="tx1"/>
                          </a:solidFill>
                        </a:rPr>
                        <a:t>Prof GG Redhi</a:t>
                      </a:r>
                    </a:p>
                    <a:p>
                      <a:r>
                        <a:rPr lang="en-ZA" sz="900" cap="none" spc="0">
                          <a:solidFill>
                            <a:schemeClr val="tx1"/>
                          </a:solidFill>
                        </a:rPr>
                        <a:t>(Chemistry)</a:t>
                      </a:r>
                    </a:p>
                  </a:txBody>
                  <a:tcPr marL="95123" marR="95123" marT="95123" marB="9512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 xmlns:a16="http://schemas.microsoft.com/office/drawing/2014/main" val="201159374"/>
                  </a:ext>
                </a:extLst>
              </a:tr>
              <a:tr h="765214">
                <a:tc>
                  <a:txBody>
                    <a:bodyPr/>
                    <a:lstStyle/>
                    <a:p>
                      <a:r>
                        <a:rPr lang="en-ZA" sz="900" b="1" cap="none" spc="0">
                          <a:solidFill>
                            <a:schemeClr val="tx1"/>
                          </a:solidFill>
                        </a:rPr>
                        <a:t>4. COMPUTATIONAL MODELLING AND BIOANALYTICAL CHEMISTRY</a:t>
                      </a:r>
                    </a:p>
                    <a:p>
                      <a:r>
                        <a:rPr lang="en-ZA" sz="900" b="0" cap="none" spc="0">
                          <a:solidFill>
                            <a:schemeClr val="tx1"/>
                          </a:solidFill>
                        </a:rPr>
                        <a:t>Prof K Bisetty</a:t>
                      </a:r>
                    </a:p>
                    <a:p>
                      <a:r>
                        <a:rPr lang="en-ZA" sz="900" b="0" cap="none" spc="0">
                          <a:solidFill>
                            <a:schemeClr val="tx1"/>
                          </a:solidFill>
                        </a:rPr>
                        <a:t>(Chemistry)</a:t>
                      </a:r>
                    </a:p>
                  </a:txBody>
                  <a:tcPr marL="95123" marR="95123" marT="95123" marB="9512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tc>
                  <a:txBody>
                    <a:bodyPr/>
                    <a:lstStyle/>
                    <a:p>
                      <a:r>
                        <a:rPr lang="en-ZA" sz="900" b="1" cap="none" spc="0">
                          <a:solidFill>
                            <a:schemeClr val="tx1"/>
                          </a:solidFill>
                        </a:rPr>
                        <a:t>4. ENVIRONMENTAL CHEMISTRY</a:t>
                      </a:r>
                    </a:p>
                    <a:p>
                      <a:r>
                        <a:rPr lang="en-ZA" sz="900" cap="none" spc="0">
                          <a:solidFill>
                            <a:schemeClr val="tx1"/>
                          </a:solidFill>
                        </a:rPr>
                        <a:t>Prof PS Mdluli</a:t>
                      </a:r>
                    </a:p>
                    <a:p>
                      <a:r>
                        <a:rPr lang="en-ZA" sz="900" cap="none" spc="0">
                          <a:solidFill>
                            <a:schemeClr val="tx1"/>
                          </a:solidFill>
                        </a:rPr>
                        <a:t>(Chemistry)</a:t>
                      </a:r>
                    </a:p>
                  </a:txBody>
                  <a:tcPr marL="95123" marR="95123" marT="95123" marB="95123">
                    <a:lnL w="12700" cmpd="sng">
                      <a:noFill/>
                      <a:prstDash val="solid"/>
                    </a:lnL>
                    <a:lnR w="12700" cmpd="sng">
                      <a:noFill/>
                      <a:prstDash val="solid"/>
                    </a:lnR>
                    <a:lnT w="12700" cmpd="sng">
                      <a:noFill/>
                      <a:prstDash val="solid"/>
                    </a:lnT>
                    <a:lnB w="12700" cmpd="sng">
                      <a:noFill/>
                      <a:prstDash val="solid"/>
                    </a:lnB>
                    <a:solidFill>
                      <a:srgbClr val="000000">
                        <a:alpha val="7843"/>
                      </a:srgbClr>
                    </a:solidFill>
                  </a:tcPr>
                </a:tc>
                <a:extLst>
                  <a:ext uri="{0D108BD9-81ED-4DB2-BD59-A6C34878D82A}">
                    <a16:rowId xmlns="" xmlns:a16="http://schemas.microsoft.com/office/drawing/2014/main" val="1479212554"/>
                  </a:ext>
                </a:extLst>
              </a:tr>
              <a:tr h="627814">
                <a:tc>
                  <a:txBody>
                    <a:bodyPr/>
                    <a:lstStyle/>
                    <a:p>
                      <a:r>
                        <a:rPr lang="en-ZA" sz="900" b="1" cap="none" spc="0">
                          <a:solidFill>
                            <a:schemeClr val="tx1"/>
                          </a:solidFill>
                        </a:rPr>
                        <a:t>5. SUSTAINABLE ENERGY</a:t>
                      </a:r>
                    </a:p>
                    <a:p>
                      <a:r>
                        <a:rPr lang="en-ZA" sz="900" b="0" cap="none" spc="0">
                          <a:solidFill>
                            <a:schemeClr val="tx1"/>
                          </a:solidFill>
                        </a:rPr>
                        <a:t>Prof I Lazarus </a:t>
                      </a:r>
                    </a:p>
                    <a:p>
                      <a:r>
                        <a:rPr lang="en-ZA" sz="900" b="0" cap="none" spc="0">
                          <a:solidFill>
                            <a:schemeClr val="tx1"/>
                          </a:solidFill>
                        </a:rPr>
                        <a:t>(Physics) </a:t>
                      </a:r>
                    </a:p>
                  </a:txBody>
                  <a:tcPr marL="95123" marR="95123" marT="95123" marB="95123">
                    <a:lnL w="12700" cmpd="sng">
                      <a:noFill/>
                      <a:prstDash val="solid"/>
                    </a:lnL>
                    <a:lnR w="12700" cmpd="sng">
                      <a:noFill/>
                      <a:prstDash val="solid"/>
                    </a:lnR>
                    <a:lnT w="12700" cmpd="sng">
                      <a:noFill/>
                      <a:prstDash val="solid"/>
                    </a:lnT>
                    <a:lnB w="12700" cmpd="sng">
                      <a:noFill/>
                      <a:prstDash val="solid"/>
                    </a:lnB>
                    <a:noFill/>
                  </a:tcPr>
                </a:tc>
                <a:tc>
                  <a:txBody>
                    <a:bodyPr/>
                    <a:lstStyle/>
                    <a:p>
                      <a:endParaRPr lang="en-US" sz="900" cap="none" spc="0">
                        <a:solidFill>
                          <a:schemeClr val="tx1"/>
                        </a:solidFill>
                      </a:endParaRPr>
                    </a:p>
                    <a:p>
                      <a:endParaRPr lang="en-ZA" sz="900" cap="none" spc="0">
                        <a:solidFill>
                          <a:schemeClr val="tx1"/>
                        </a:solidFill>
                      </a:endParaRPr>
                    </a:p>
                  </a:txBody>
                  <a:tcPr marL="95123" marR="95123" marT="95123" marB="95123">
                    <a:lnL w="12700" cmpd="sng">
                      <a:noFill/>
                      <a:prstDash val="solid"/>
                    </a:lnL>
                    <a:lnR w="12700" cmpd="sng">
                      <a:noFill/>
                      <a:prstDash val="solid"/>
                    </a:lnR>
                    <a:lnT w="12700" cmpd="sng">
                      <a:noFill/>
                      <a:prstDash val="solid"/>
                    </a:lnT>
                    <a:lnB w="12700" cmpd="sng">
                      <a:noFill/>
                      <a:prstDash val="solid"/>
                    </a:lnB>
                    <a:noFill/>
                  </a:tcPr>
                </a:tc>
                <a:extLst>
                  <a:ext uri="{0D108BD9-81ED-4DB2-BD59-A6C34878D82A}">
                    <a16:rowId xmlns="" xmlns:a16="http://schemas.microsoft.com/office/drawing/2014/main" val="94803203"/>
                  </a:ext>
                </a:extLst>
              </a:tr>
            </a:tbl>
          </a:graphicData>
        </a:graphic>
      </p:graphicFrame>
      <p:sp>
        <p:nvSpPr>
          <p:cNvPr id="4" name="Slide Number Placeholder 3">
            <a:extLst>
              <a:ext uri="{FF2B5EF4-FFF2-40B4-BE49-F238E27FC236}">
                <a16:creationId xmlns="" xmlns:a16="http://schemas.microsoft.com/office/drawing/2014/main" id="{19C81F35-4D68-4672-9D52-1515FCDD160D}"/>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56A1DDD9-908D-4B43-A02F-4DAB02A25CBC}"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29</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1878572715"/>
      </p:ext>
    </p:extLst>
  </p:cSld>
  <p:clrMapOvr>
    <a:masterClrMapping/>
  </p:clrMapOvr>
  <mc:AlternateContent xmlns:mc="http://schemas.openxmlformats.org/markup-compatibility/2006" xmlns:p14="http://schemas.microsoft.com/office/powerpoint/2010/main">
    <mc:Choice Requires="p14">
      <p:transition spd="slow" p14:dur="3900">
        <p14:glitter/>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760E24F7-857B-46B4-A502-5274B36330C7}"/>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56A1DDD9-908D-4B43-A02F-4DAB02A25CBC}" type="slidenum">
              <a:rPr kumimoji="0" lang="en-ZA"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3</a:t>
            </a:fld>
            <a:endParaRPr kumimoji="0" lang="en-ZA" b="0" i="0" u="none" strike="noStrike" kern="1200" cap="none" spc="0" normalizeH="0" baseline="0" noProof="0">
              <a:ln>
                <a:noFill/>
              </a:ln>
              <a:effectLst/>
              <a:uLnTx/>
              <a:uFillTx/>
              <a:latin typeface="Calibri" panose="020F0502020204030204"/>
              <a:ea typeface="+mn-ea"/>
              <a:cs typeface="+mn-cs"/>
            </a:endParaRPr>
          </a:p>
        </p:txBody>
      </p:sp>
      <p:graphicFrame>
        <p:nvGraphicFramePr>
          <p:cNvPr id="7" name="Chart 6"/>
          <p:cNvGraphicFramePr>
            <a:graphicFrameLocks noChangeAspect="1"/>
          </p:cNvGraphicFramePr>
          <p:nvPr>
            <p:extLst>
              <p:ext uri="{D42A27DB-BD31-4B8C-83A1-F6EECF244321}">
                <p14:modId xmlns:p14="http://schemas.microsoft.com/office/powerpoint/2010/main" val="2840962296"/>
              </p:ext>
            </p:extLst>
          </p:nvPr>
        </p:nvGraphicFramePr>
        <p:xfrm>
          <a:off x="13898" y="27897"/>
          <a:ext cx="11642120" cy="4527437"/>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1">
            <a:extLst>
              <a:ext uri="{FF2B5EF4-FFF2-40B4-BE49-F238E27FC236}">
                <a16:creationId xmlns="" xmlns:a16="http://schemas.microsoft.com/office/drawing/2014/main" id="{660D1572-5F22-1295-9587-86BE6E311708}"/>
              </a:ext>
            </a:extLst>
          </p:cNvPr>
          <p:cNvSpPr>
            <a:spLocks noChangeArrowheads="1"/>
          </p:cNvSpPr>
          <p:nvPr/>
        </p:nvSpPr>
        <p:spPr bwMode="auto">
          <a:xfrm>
            <a:off x="643467" y="4326437"/>
            <a:ext cx="11046776" cy="2534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Overall Improvement:</a:t>
            </a:r>
            <a:r>
              <a:rPr kumimoji="0" lang="en-US" altLang="en-US" sz="1800" b="0" i="0" u="none" strike="noStrike" cap="none" normalizeH="0" baseline="0" dirty="0">
                <a:ln>
                  <a:noFill/>
                </a:ln>
                <a:solidFill>
                  <a:schemeClr val="tx1"/>
                </a:solidFill>
                <a:effectLst/>
                <a:latin typeface="Arial" panose="020B0604020202020204" pitchFamily="34" charset="0"/>
              </a:rPr>
              <a:t> SEQ scores generally increased each year from 2020 to 2022, indicating rising student satisfaction.</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2021 Peak:</a:t>
            </a:r>
            <a:r>
              <a:rPr kumimoji="0" lang="en-US" altLang="en-US" sz="1800" b="0" i="0" u="none" strike="noStrike" cap="none" normalizeH="0" baseline="0" dirty="0">
                <a:ln>
                  <a:noFill/>
                </a:ln>
                <a:solidFill>
                  <a:schemeClr val="tx1"/>
                </a:solidFill>
                <a:effectLst/>
                <a:latin typeface="Arial" panose="020B0604020202020204" pitchFamily="34" charset="0"/>
              </a:rPr>
              <a:t> Practical aspects and library resources peaked in 2021.</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2022 Gains:</a:t>
            </a:r>
            <a:r>
              <a:rPr kumimoji="0" lang="en-US" altLang="en-US" sz="1800" b="0" i="0" u="none" strike="noStrike" cap="none" normalizeH="0" baseline="0" dirty="0">
                <a:ln>
                  <a:noFill/>
                </a:ln>
                <a:solidFill>
                  <a:schemeClr val="tx1"/>
                </a:solidFill>
                <a:effectLst/>
                <a:latin typeface="Arial" panose="020B0604020202020204" pitchFamily="34" charset="0"/>
              </a:rPr>
              <a:t> Workload manageability and critical thinking showed significant improvement in 2022.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Lowest in 2020:</a:t>
            </a:r>
            <a:r>
              <a:rPr kumimoji="0" lang="en-US" altLang="en-US" sz="1800" b="0" i="0" u="none" strike="noStrike" cap="none" normalizeH="0" baseline="0" dirty="0">
                <a:ln>
                  <a:noFill/>
                </a:ln>
                <a:solidFill>
                  <a:schemeClr val="tx1"/>
                </a:solidFill>
                <a:effectLst/>
                <a:latin typeface="Arial" panose="020B0604020202020204" pitchFamily="34" charset="0"/>
              </a:rPr>
              <a:t> 2020 had the lowest scores across most categories, highlighting progress in subsequent years. </a:t>
            </a:r>
          </a:p>
        </p:txBody>
      </p:sp>
    </p:spTree>
    <p:extLst>
      <p:ext uri="{BB962C8B-B14F-4D97-AF65-F5344CB8AC3E}">
        <p14:creationId xmlns:p14="http://schemas.microsoft.com/office/powerpoint/2010/main" val="7758321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640080" y="1243013"/>
            <a:ext cx="3855720" cy="437197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kern="1200" cap="none" spc="0" normalizeH="0" baseline="0" noProof="0">
                <a:ln>
                  <a:noFill/>
                </a:ln>
                <a:solidFill>
                  <a:schemeClr val="tx2"/>
                </a:solidFill>
                <a:effectLst/>
                <a:uLnTx/>
                <a:uFillTx/>
                <a:latin typeface="+mj-lt"/>
                <a:ea typeface="+mj-ea"/>
                <a:cs typeface="+mj-cs"/>
              </a:rPr>
              <a:t>RESEARCH OUTPUTS</a:t>
            </a:r>
          </a:p>
        </p:txBody>
      </p:sp>
      <p:sp>
        <p:nvSpPr>
          <p:cNvPr id="2" name="TextBox 1"/>
          <p:cNvSpPr txBox="1"/>
          <p:nvPr/>
        </p:nvSpPr>
        <p:spPr>
          <a:xfrm>
            <a:off x="6172200" y="804672"/>
            <a:ext cx="5221224" cy="5230368"/>
          </a:xfrm>
          <a:prstGeom prst="rect">
            <a:avLst/>
          </a:prstGeom>
        </p:spPr>
        <p:txBody>
          <a:bodyPr vert="horz" lIns="91440" tIns="45720" rIns="91440" bIns="45720" rtlCol="0" anchor="ctr">
            <a:normAutofit/>
          </a:bodyPr>
          <a:lstStyle/>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tx2"/>
                </a:solidFill>
                <a:effectLst/>
                <a:uLnTx/>
                <a:uFillTx/>
              </a:rPr>
              <a:t>2014: 33.45</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tx2"/>
                </a:solidFill>
                <a:effectLst/>
                <a:uLnTx/>
                <a:uFillTx/>
              </a:rPr>
              <a:t>2015: 35.26</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tx2"/>
                </a:solidFill>
                <a:effectLst/>
                <a:uLnTx/>
                <a:uFillTx/>
              </a:rPr>
              <a:t>2016: 54.23</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tx2"/>
                </a:solidFill>
                <a:effectLst/>
                <a:uLnTx/>
                <a:uFillTx/>
              </a:rPr>
              <a:t>2017: 113.54</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tx2"/>
                </a:solidFill>
                <a:effectLst/>
                <a:uLnTx/>
                <a:uFillTx/>
              </a:rPr>
              <a:t>2018: 102.5</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tx2"/>
                </a:solidFill>
                <a:effectLst/>
                <a:uLnTx/>
                <a:uFillTx/>
              </a:rPr>
              <a:t>2019: 105.31</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tx2"/>
                </a:solidFill>
                <a:effectLst/>
                <a:uLnTx/>
                <a:uFillTx/>
              </a:rPr>
              <a:t>2020: 132.59</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tx2"/>
                </a:solidFill>
                <a:effectLst/>
                <a:uLnTx/>
                <a:uFillTx/>
              </a:rPr>
              <a:t>2021: 109.18</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a:p>
            <a:pPr marL="0" marR="0" lvl="0" indent="-228600" fontAlgn="auto">
              <a:lnSpc>
                <a:spcPct val="90000"/>
              </a:lnSpc>
              <a:spcBef>
                <a:spcPts val="0"/>
              </a:spcBef>
              <a:spcAft>
                <a:spcPts val="600"/>
              </a:spcAft>
              <a:buClrTx/>
              <a:buSzTx/>
              <a:buFont typeface="Arial" panose="020B0604020202020204" pitchFamily="34" charset="0"/>
              <a:buChar char="•"/>
              <a:tabLst/>
              <a:defRPr/>
            </a:pPr>
            <a:r>
              <a:rPr kumimoji="0" lang="en-US" sz="1400" b="1" i="0" u="none" strike="noStrike" cap="none" spc="0" normalizeH="0" baseline="0" noProof="0">
                <a:ln>
                  <a:noFill/>
                </a:ln>
                <a:solidFill>
                  <a:schemeClr val="tx2"/>
                </a:solidFill>
                <a:effectLst/>
                <a:uLnTx/>
                <a:uFillTx/>
              </a:rPr>
              <a:t>2022: 149.80</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sz="1400" b="1" i="0" u="none" strike="noStrike" cap="none" spc="0" normalizeH="0" baseline="0" noProof="0">
              <a:ln>
                <a:noFill/>
              </a:ln>
              <a:solidFill>
                <a:schemeClr val="tx2"/>
              </a:solidFill>
              <a:effectLst/>
              <a:uLnTx/>
              <a:uFillTx/>
            </a:endParaRPr>
          </a:p>
        </p:txBody>
      </p:sp>
      <p:sp>
        <p:nvSpPr>
          <p:cNvPr id="4" name="Slide Number Placeholder 3">
            <a:extLst>
              <a:ext uri="{FF2B5EF4-FFF2-40B4-BE49-F238E27FC236}">
                <a16:creationId xmlns="" xmlns:a16="http://schemas.microsoft.com/office/drawing/2014/main" id="{AA9E39C7-83A9-48E7-903A-A5296FA4025C}"/>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30</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9258668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CCAA40-7382-4A0E-B247-BA2BC9D851F6}"/>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A311E587-5D7F-48D1-8840-FC87A3A8C558}" type="slidenum">
              <a:rPr kumimoji="0" lang="en-ZA"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31</a:t>
            </a:fld>
            <a:endParaRPr kumimoji="0" lang="en-ZA" b="0" i="0" u="none" strike="noStrike" kern="1200" cap="none" spc="0" normalizeH="0" baseline="0" noProof="0">
              <a:ln>
                <a:noFill/>
              </a:ln>
              <a:effectLst/>
              <a:uLnTx/>
              <a:uFillTx/>
              <a:latin typeface="Calibri" panose="020F0502020204030204"/>
              <a:ea typeface="+mn-ea"/>
              <a:cs typeface="+mn-cs"/>
            </a:endParaRPr>
          </a:p>
        </p:txBody>
      </p:sp>
      <p:graphicFrame>
        <p:nvGraphicFramePr>
          <p:cNvPr id="4" name="Chart 3">
            <a:extLst>
              <a:ext uri="{FF2B5EF4-FFF2-40B4-BE49-F238E27FC236}">
                <a16:creationId xmlns="" xmlns:a16="http://schemas.microsoft.com/office/drawing/2014/main" id="{2BA66B5A-31EB-44AA-B232-A0A3BE54CB5F}"/>
              </a:ext>
            </a:extLst>
          </p:cNvPr>
          <p:cNvGraphicFramePr/>
          <p:nvPr>
            <p:extLst>
              <p:ext uri="{D42A27DB-BD31-4B8C-83A1-F6EECF244321}">
                <p14:modId xmlns:p14="http://schemas.microsoft.com/office/powerpoint/2010/main" val="3566712085"/>
              </p:ext>
            </p:extLst>
          </p:nvPr>
        </p:nvGraphicFramePr>
        <p:xfrm>
          <a:off x="1251686" y="1583405"/>
          <a:ext cx="9688628" cy="425243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6523702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B9C7DED-19E8-4C4F-ACB0-5736E62B006B}"/>
              </a:ext>
            </a:extLst>
          </p:cNvPr>
          <p:cNvSpPr txBox="1"/>
          <p:nvPr/>
        </p:nvSpPr>
        <p:spPr>
          <a:xfrm>
            <a:off x="8325852" y="1118937"/>
            <a:ext cx="3404937" cy="2683187"/>
          </a:xfrm>
          <a:prstGeom prst="rect">
            <a:avLst/>
          </a:prstGeom>
        </p:spPr>
        <p:txBody>
          <a:bodyPr vert="horz" lIns="91440" tIns="45720" rIns="91440" bIns="45720" rtlCol="0" anchor="b">
            <a:normAutofit/>
          </a:bodyPr>
          <a:lstStyle/>
          <a:p>
            <a:pPr marL="0" marR="0" lvl="0" indent="0" fontAlgn="auto">
              <a:lnSpc>
                <a:spcPct val="90000"/>
              </a:lnSpc>
              <a:spcBef>
                <a:spcPct val="0"/>
              </a:spcBef>
              <a:spcAft>
                <a:spcPts val="600"/>
              </a:spcAft>
              <a:buClrTx/>
              <a:buSzTx/>
              <a:tabLst/>
              <a:defRPr/>
            </a:pPr>
            <a:r>
              <a:rPr kumimoji="0" lang="en-US" sz="4000" b="1" i="0" u="sng" strike="noStrike" kern="1200" cap="none" spc="0" normalizeH="0" baseline="0" noProof="0">
                <a:ln>
                  <a:noFill/>
                </a:ln>
                <a:solidFill>
                  <a:schemeClr val="tx2"/>
                </a:solidFill>
                <a:effectLst/>
                <a:uLnTx/>
                <a:uFillTx/>
                <a:latin typeface="+mj-lt"/>
                <a:ea typeface="+mj-ea"/>
                <a:cs typeface="+mj-cs"/>
              </a:rPr>
              <a:t>2017 Research Data</a:t>
            </a:r>
          </a:p>
        </p:txBody>
      </p:sp>
      <p:sp>
        <p:nvSpPr>
          <p:cNvPr id="4" name="Slide Number Placeholder 3">
            <a:extLst>
              <a:ext uri="{FF2B5EF4-FFF2-40B4-BE49-F238E27FC236}">
                <a16:creationId xmlns="" xmlns:a16="http://schemas.microsoft.com/office/drawing/2014/main" id="{DD222271-B272-429F-8580-9621395C1E16}"/>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32</a:t>
            </a:fld>
            <a:endParaRPr kumimoji="0" lang="en-US" b="0" i="0" u="none" strike="noStrike" cap="none" spc="0" normalizeH="0" baseline="0" noProof="0">
              <a:ln>
                <a:noFill/>
              </a:ln>
              <a:effectLst/>
              <a:uLnTx/>
              <a:uFillTx/>
            </a:endParaRPr>
          </a:p>
        </p:txBody>
      </p:sp>
      <p:graphicFrame>
        <p:nvGraphicFramePr>
          <p:cNvPr id="2" name="Table 1">
            <a:extLst>
              <a:ext uri="{FF2B5EF4-FFF2-40B4-BE49-F238E27FC236}">
                <a16:creationId xmlns="" xmlns:a16="http://schemas.microsoft.com/office/drawing/2014/main" id="{323E9061-6709-404B-843F-ABA11D8C20EF}"/>
              </a:ext>
            </a:extLst>
          </p:cNvPr>
          <p:cNvGraphicFramePr>
            <a:graphicFrameLocks noGrp="1"/>
          </p:cNvGraphicFramePr>
          <p:nvPr>
            <p:extLst>
              <p:ext uri="{D42A27DB-BD31-4B8C-83A1-F6EECF244321}">
                <p14:modId xmlns:p14="http://schemas.microsoft.com/office/powerpoint/2010/main" val="1569034825"/>
              </p:ext>
            </p:extLst>
          </p:nvPr>
        </p:nvGraphicFramePr>
        <p:xfrm>
          <a:off x="22142" y="-4891"/>
          <a:ext cx="8300665" cy="6857997"/>
        </p:xfrm>
        <a:graphic>
          <a:graphicData uri="http://schemas.openxmlformats.org/drawingml/2006/table">
            <a:tbl>
              <a:tblPr firstRow="1" bandRow="1">
                <a:tableStyleId>{5C22544A-7EE6-4342-B048-85BDC9FD1C3A}</a:tableStyleId>
              </a:tblPr>
              <a:tblGrid>
                <a:gridCol w="1548554">
                  <a:extLst>
                    <a:ext uri="{9D8B030D-6E8A-4147-A177-3AD203B41FA5}">
                      <a16:colId xmlns="" xmlns:a16="http://schemas.microsoft.com/office/drawing/2014/main" val="943110644"/>
                    </a:ext>
                  </a:extLst>
                </a:gridCol>
                <a:gridCol w="1587658">
                  <a:extLst>
                    <a:ext uri="{9D8B030D-6E8A-4147-A177-3AD203B41FA5}">
                      <a16:colId xmlns="" xmlns:a16="http://schemas.microsoft.com/office/drawing/2014/main" val="3401824345"/>
                    </a:ext>
                  </a:extLst>
                </a:gridCol>
                <a:gridCol w="1418205">
                  <a:extLst>
                    <a:ext uri="{9D8B030D-6E8A-4147-A177-3AD203B41FA5}">
                      <a16:colId xmlns="" xmlns:a16="http://schemas.microsoft.com/office/drawing/2014/main" val="2323015191"/>
                    </a:ext>
                  </a:extLst>
                </a:gridCol>
                <a:gridCol w="1470344">
                  <a:extLst>
                    <a:ext uri="{9D8B030D-6E8A-4147-A177-3AD203B41FA5}">
                      <a16:colId xmlns="" xmlns:a16="http://schemas.microsoft.com/office/drawing/2014/main" val="708391567"/>
                    </a:ext>
                  </a:extLst>
                </a:gridCol>
                <a:gridCol w="883770">
                  <a:extLst>
                    <a:ext uri="{9D8B030D-6E8A-4147-A177-3AD203B41FA5}">
                      <a16:colId xmlns="" xmlns:a16="http://schemas.microsoft.com/office/drawing/2014/main" val="2327173051"/>
                    </a:ext>
                  </a:extLst>
                </a:gridCol>
                <a:gridCol w="1392134">
                  <a:extLst>
                    <a:ext uri="{9D8B030D-6E8A-4147-A177-3AD203B41FA5}">
                      <a16:colId xmlns="" xmlns:a16="http://schemas.microsoft.com/office/drawing/2014/main" val="1193273876"/>
                    </a:ext>
                  </a:extLst>
                </a:gridCol>
              </a:tblGrid>
              <a:tr h="1376232">
                <a:tc>
                  <a:txBody>
                    <a:bodyPr/>
                    <a:lstStyle/>
                    <a:p>
                      <a:pPr algn="ctr"/>
                      <a:r>
                        <a:rPr lang="en-ZA" sz="1400"/>
                        <a:t>Department</a:t>
                      </a:r>
                    </a:p>
                  </a:txBody>
                  <a:tcPr marL="69394" marR="69394" marT="34697" marB="34697" anchor="ctr"/>
                </a:tc>
                <a:tc>
                  <a:txBody>
                    <a:bodyPr/>
                    <a:lstStyle/>
                    <a:p>
                      <a:pPr algn="ctr"/>
                      <a:r>
                        <a:rPr lang="en-ZA" sz="1400" dirty="0"/>
                        <a:t>No. of Publications</a:t>
                      </a:r>
                    </a:p>
                  </a:txBody>
                  <a:tcPr marL="69394" marR="69394" marT="34697" marB="34697" anchor="ctr"/>
                </a:tc>
                <a:tc>
                  <a:txBody>
                    <a:bodyPr/>
                    <a:lstStyle/>
                    <a:p>
                      <a:pPr algn="ctr"/>
                      <a:r>
                        <a:rPr lang="en-ZA" sz="1400"/>
                        <a:t>No. of Masters Graduates</a:t>
                      </a:r>
                    </a:p>
                  </a:txBody>
                  <a:tcPr marL="69394" marR="69394" marT="34697" marB="34697" anchor="ctr"/>
                </a:tc>
                <a:tc>
                  <a:txBody>
                    <a:bodyPr/>
                    <a:lstStyle/>
                    <a:p>
                      <a:pPr algn="ctr"/>
                      <a:r>
                        <a:rPr lang="en-ZA" sz="1400"/>
                        <a:t>No. of PhD Graduates</a:t>
                      </a:r>
                    </a:p>
                  </a:txBody>
                  <a:tcPr marL="69394" marR="69394" marT="34697" marB="34697" anchor="ctr"/>
                </a:tc>
                <a:tc>
                  <a:txBody>
                    <a:bodyPr/>
                    <a:lstStyle/>
                    <a:p>
                      <a:pPr algn="ctr"/>
                      <a:r>
                        <a:rPr lang="en-ZA" sz="1400"/>
                        <a:t>Total Dept. Units</a:t>
                      </a:r>
                    </a:p>
                  </a:txBody>
                  <a:tcPr marL="69394" marR="69394" marT="34697" marB="34697" anchor="ctr"/>
                </a:tc>
                <a:tc>
                  <a:txBody>
                    <a:bodyPr/>
                    <a:lstStyle/>
                    <a:p>
                      <a:pPr algn="ctr"/>
                      <a:r>
                        <a:rPr lang="en-ZA" sz="1400"/>
                        <a:t>Avg. Units per Staff</a:t>
                      </a:r>
                    </a:p>
                  </a:txBody>
                  <a:tcPr marL="69394" marR="69394" marT="34697" marB="34697" anchor="ctr"/>
                </a:tc>
                <a:extLst>
                  <a:ext uri="{0D108BD9-81ED-4DB2-BD59-A6C34878D82A}">
                    <a16:rowId xmlns="" xmlns:a16="http://schemas.microsoft.com/office/drawing/2014/main" val="3478525793"/>
                  </a:ext>
                </a:extLst>
              </a:tr>
              <a:tr h="331377">
                <a:tc>
                  <a:txBody>
                    <a:bodyPr/>
                    <a:lstStyle/>
                    <a:p>
                      <a:pPr fontAlgn="b">
                        <a:spcAft>
                          <a:spcPts val="0"/>
                        </a:spcAft>
                      </a:pPr>
                      <a:r>
                        <a:rPr lang="en-ZA" sz="900">
                          <a:effectLst/>
                          <a:latin typeface="+mn-lt"/>
                        </a:rPr>
                        <a:t>BIOTECHNOLOGY</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18 (8.54 units)</a:t>
                      </a:r>
                    </a:p>
                  </a:txBody>
                  <a:tcPr marL="7229" marR="7229" marT="7229" marB="0" anchor="b"/>
                </a:tc>
                <a:tc>
                  <a:txBody>
                    <a:bodyPr/>
                    <a:lstStyle/>
                    <a:p>
                      <a:pPr algn="ctr" fontAlgn="b"/>
                      <a:r>
                        <a:rPr lang="en-ZA" sz="900" b="0" i="0" u="none" strike="noStrike">
                          <a:solidFill>
                            <a:srgbClr val="000000"/>
                          </a:solidFill>
                          <a:effectLst/>
                          <a:latin typeface="+mn-lt"/>
                        </a:rPr>
                        <a:t>5 (5 units)</a:t>
                      </a:r>
                    </a:p>
                  </a:txBody>
                  <a:tcPr marL="7229" marR="7229" marT="7229" marB="0" anchor="b"/>
                </a:tc>
                <a:tc>
                  <a:txBody>
                    <a:bodyPr/>
                    <a:lstStyle/>
                    <a:p>
                      <a:pPr algn="ctr" fontAlgn="b"/>
                      <a:r>
                        <a:rPr lang="en-ZA" sz="900" b="0" i="0" u="none" strike="noStrike">
                          <a:solidFill>
                            <a:srgbClr val="000000"/>
                          </a:solidFill>
                          <a:effectLst/>
                          <a:latin typeface="+mn-lt"/>
                        </a:rPr>
                        <a:t>1 (3 units)</a:t>
                      </a:r>
                    </a:p>
                  </a:txBody>
                  <a:tcPr marL="7229" marR="7229" marT="7229" marB="0" anchor="b"/>
                </a:tc>
                <a:tc>
                  <a:txBody>
                    <a:bodyPr/>
                    <a:lstStyle/>
                    <a:p>
                      <a:pPr algn="ctr" fontAlgn="b">
                        <a:spcAft>
                          <a:spcPts val="0"/>
                        </a:spcAft>
                      </a:pPr>
                      <a:r>
                        <a:rPr lang="en-ZA" sz="900">
                          <a:effectLst/>
                          <a:latin typeface="+mn-lt"/>
                          <a:ea typeface="Calibri" panose="020F0502020204030204" pitchFamily="34" charset="0"/>
                          <a:cs typeface="Times New Roman" panose="02020603050405020304" pitchFamily="18" charset="0"/>
                        </a:rPr>
                        <a:t>16.54</a:t>
                      </a:r>
                    </a:p>
                  </a:txBody>
                  <a:tcPr marL="7229" marR="7229" marT="7229" marB="0" anchor="b"/>
                </a:tc>
                <a:tc>
                  <a:txBody>
                    <a:bodyPr/>
                    <a:lstStyle/>
                    <a:p>
                      <a:pPr algn="ctr" fontAlgn="b">
                        <a:spcAft>
                          <a:spcPts val="0"/>
                        </a:spcAft>
                      </a:pPr>
                      <a:r>
                        <a:rPr lang="en-ZA" sz="900">
                          <a:effectLst/>
                          <a:latin typeface="+mn-lt"/>
                          <a:ea typeface="Calibri" panose="020F0502020204030204" pitchFamily="34" charset="0"/>
                          <a:cs typeface="Times New Roman" panose="02020603050405020304" pitchFamily="18" charset="0"/>
                        </a:rPr>
                        <a:t>2.36 (7 staff)</a:t>
                      </a:r>
                    </a:p>
                  </a:txBody>
                  <a:tcPr marL="7229" marR="7229" marT="7229" marB="0" anchor="b"/>
                </a:tc>
                <a:extLst>
                  <a:ext uri="{0D108BD9-81ED-4DB2-BD59-A6C34878D82A}">
                    <a16:rowId xmlns="" xmlns:a16="http://schemas.microsoft.com/office/drawing/2014/main" val="3430788617"/>
                  </a:ext>
                </a:extLst>
              </a:tr>
              <a:tr h="596036">
                <a:tc>
                  <a:txBody>
                    <a:bodyPr/>
                    <a:lstStyle/>
                    <a:p>
                      <a:pPr fontAlgn="b">
                        <a:spcAft>
                          <a:spcPts val="0"/>
                        </a:spcAft>
                      </a:pPr>
                      <a:r>
                        <a:rPr lang="en-ZA" sz="900">
                          <a:effectLst/>
                          <a:latin typeface="+mn-lt"/>
                          <a:ea typeface="Calibri" panose="020F0502020204030204" pitchFamily="34" charset="0"/>
                          <a:cs typeface="Times New Roman" panose="02020603050405020304" pitchFamily="18" charset="0"/>
                        </a:rPr>
                        <a:t>FOOD</a:t>
                      </a:r>
                      <a:r>
                        <a:rPr lang="en-ZA" sz="900" baseline="0">
                          <a:effectLst/>
                          <a:latin typeface="+mn-lt"/>
                          <a:ea typeface="Calibri" panose="020F0502020204030204" pitchFamily="34" charset="0"/>
                          <a:cs typeface="Times New Roman" panose="02020603050405020304" pitchFamily="18" charset="0"/>
                        </a:rPr>
                        <a:t> SCIENCE AND TECH</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18 (14.1 units)</a:t>
                      </a:r>
                    </a:p>
                  </a:txBody>
                  <a:tcPr marL="7229" marR="7229" marT="7229" marB="0" anchor="b"/>
                </a:tc>
                <a:tc>
                  <a:txBody>
                    <a:bodyPr/>
                    <a:lstStyle/>
                    <a:p>
                      <a:pPr algn="ctr" fontAlgn="b"/>
                      <a:r>
                        <a:rPr lang="en-ZA" sz="900" b="0" i="0" u="none" strike="noStrike">
                          <a:solidFill>
                            <a:srgbClr val="000000"/>
                          </a:solidFill>
                          <a:effectLst/>
                          <a:latin typeface="+mn-lt"/>
                        </a:rPr>
                        <a:t>4 (4</a:t>
                      </a:r>
                      <a:r>
                        <a:rPr lang="en-ZA" sz="900" b="0" i="0" u="none" strike="noStrike" baseline="0">
                          <a:solidFill>
                            <a:srgbClr val="000000"/>
                          </a:solidFill>
                          <a:effectLst/>
                          <a:latin typeface="+mn-lt"/>
                        </a:rPr>
                        <a:t> units)</a:t>
                      </a:r>
                      <a:endParaRPr lang="en-ZA" sz="900" b="0" i="0" u="none" strike="noStrike">
                        <a:solidFill>
                          <a:srgbClr val="000000"/>
                        </a:solidFill>
                        <a:effectLst/>
                        <a:latin typeface="+mn-lt"/>
                      </a:endParaRPr>
                    </a:p>
                  </a:txBody>
                  <a:tcPr marL="7229" marR="7229" marT="7229" marB="0" anchor="b"/>
                </a:tc>
                <a:tc>
                  <a:txBody>
                    <a:bodyPr/>
                    <a:lstStyle/>
                    <a:p>
                      <a:pPr algn="ctr" fontAlgn="b"/>
                      <a:r>
                        <a:rPr lang="en-ZA" sz="900" b="0" i="0" u="none" strike="noStrike">
                          <a:solidFill>
                            <a:srgbClr val="000000"/>
                          </a:solidFill>
                          <a:effectLst/>
                          <a:latin typeface="+mn-lt"/>
                        </a:rPr>
                        <a:t>2 (6 units)</a:t>
                      </a:r>
                    </a:p>
                  </a:txBody>
                  <a:tcPr marL="7229" marR="7229" marT="7229" marB="0" anchor="b"/>
                </a:tc>
                <a:tc>
                  <a:txBody>
                    <a:bodyPr/>
                    <a:lstStyle/>
                    <a:p>
                      <a:pPr algn="ctr" fontAlgn="b">
                        <a:spcAft>
                          <a:spcPts val="0"/>
                        </a:spcAft>
                      </a:pPr>
                      <a:r>
                        <a:rPr lang="en-ZA" sz="900">
                          <a:effectLst/>
                          <a:latin typeface="+mn-lt"/>
                          <a:ea typeface="Calibri" panose="020F0502020204030204" pitchFamily="34" charset="0"/>
                          <a:cs typeface="Times New Roman" panose="02020603050405020304" pitchFamily="18" charset="0"/>
                        </a:rPr>
                        <a:t>24.1</a:t>
                      </a:r>
                    </a:p>
                  </a:txBody>
                  <a:tcPr marL="7229" marR="7229" marT="7229" marB="0" anchor="b"/>
                </a:tc>
                <a:tc>
                  <a:txBody>
                    <a:bodyPr/>
                    <a:lstStyle/>
                    <a:p>
                      <a:pPr algn="ctr" fontAlgn="b">
                        <a:spcAft>
                          <a:spcPts val="0"/>
                        </a:spcAft>
                      </a:pPr>
                      <a:r>
                        <a:rPr lang="en-ZA" sz="900">
                          <a:effectLst/>
                          <a:latin typeface="+mn-lt"/>
                          <a:ea typeface="Calibri" panose="020F0502020204030204" pitchFamily="34" charset="0"/>
                          <a:cs typeface="Times New Roman" panose="02020603050405020304" pitchFamily="18" charset="0"/>
                        </a:rPr>
                        <a:t>6.025</a:t>
                      </a:r>
                      <a:r>
                        <a:rPr lang="en-ZA" sz="900" baseline="0">
                          <a:effectLst/>
                          <a:latin typeface="+mn-lt"/>
                          <a:ea typeface="Calibri" panose="020F0502020204030204" pitchFamily="34" charset="0"/>
                          <a:cs typeface="Times New Roman" panose="02020603050405020304" pitchFamily="18" charset="0"/>
                        </a:rPr>
                        <a:t> (4 staff)</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10002"/>
                  </a:ext>
                </a:extLst>
              </a:tr>
              <a:tr h="331377">
                <a:tc>
                  <a:txBody>
                    <a:bodyPr/>
                    <a:lstStyle/>
                    <a:p>
                      <a:pPr fontAlgn="b">
                        <a:spcAft>
                          <a:spcPts val="0"/>
                        </a:spcAft>
                      </a:pPr>
                      <a:r>
                        <a:rPr lang="en-ZA" sz="900">
                          <a:effectLst/>
                          <a:latin typeface="+mn-lt"/>
                        </a:rPr>
                        <a:t>CHEMISTRY </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36 (23.34 units)</a:t>
                      </a:r>
                    </a:p>
                  </a:txBody>
                  <a:tcPr marL="7229" marR="7229" marT="7229" marB="0" anchor="b"/>
                </a:tc>
                <a:tc>
                  <a:txBody>
                    <a:bodyPr/>
                    <a:lstStyle/>
                    <a:p>
                      <a:pPr algn="ctr" fontAlgn="b"/>
                      <a:r>
                        <a:rPr lang="en-ZA" sz="900" b="0" i="0" u="none" strike="noStrike">
                          <a:solidFill>
                            <a:srgbClr val="000000"/>
                          </a:solidFill>
                          <a:effectLst/>
                          <a:latin typeface="+mn-lt"/>
                        </a:rPr>
                        <a:t>9 (9 units)</a:t>
                      </a:r>
                    </a:p>
                  </a:txBody>
                  <a:tcPr marL="7229" marR="7229" marT="7229" marB="0" anchor="b"/>
                </a:tc>
                <a:tc>
                  <a:txBody>
                    <a:bodyPr/>
                    <a:lstStyle/>
                    <a:p>
                      <a:pPr algn="ctr" fontAlgn="b"/>
                      <a:r>
                        <a:rPr lang="en-ZA" sz="900" b="0" i="0" u="none" strike="noStrike">
                          <a:solidFill>
                            <a:srgbClr val="000000"/>
                          </a:solidFill>
                          <a:effectLst/>
                          <a:latin typeface="+mn-lt"/>
                        </a:rPr>
                        <a:t>2 (6 units)</a:t>
                      </a:r>
                    </a:p>
                  </a:txBody>
                  <a:tcPr marL="7229" marR="7229" marT="7229" marB="0" anchor="b"/>
                </a:tc>
                <a:tc>
                  <a:txBody>
                    <a:bodyPr/>
                    <a:lstStyle/>
                    <a:p>
                      <a:pPr algn="ctr" fontAlgn="b">
                        <a:spcAft>
                          <a:spcPts val="0"/>
                        </a:spcAft>
                      </a:pPr>
                      <a:r>
                        <a:rPr lang="en-ZA" sz="900">
                          <a:effectLst/>
                          <a:latin typeface="+mn-lt"/>
                        </a:rPr>
                        <a:t>38.34</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spcAft>
                          <a:spcPts val="0"/>
                        </a:spcAft>
                      </a:pPr>
                      <a:r>
                        <a:rPr lang="en-ZA" sz="900">
                          <a:effectLst/>
                          <a:latin typeface="+mn-lt"/>
                        </a:rPr>
                        <a:t>3.83 (10 staff)</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2760446835"/>
                  </a:ext>
                </a:extLst>
              </a:tr>
              <a:tr h="596036">
                <a:tc>
                  <a:txBody>
                    <a:bodyPr/>
                    <a:lstStyle/>
                    <a:p>
                      <a:pPr fontAlgn="b">
                        <a:spcAft>
                          <a:spcPts val="0"/>
                        </a:spcAft>
                      </a:pPr>
                      <a:r>
                        <a:rPr lang="en-ZA" sz="900" dirty="0">
                          <a:effectLst/>
                          <a:latin typeface="+mn-lt"/>
                        </a:rPr>
                        <a:t>FOOD AND NUTRITION</a:t>
                      </a:r>
                      <a:endParaRPr lang="en-ZA" sz="900" dirty="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0</a:t>
                      </a:r>
                    </a:p>
                  </a:txBody>
                  <a:tcPr marL="7229" marR="7229" marT="7229" marB="0" anchor="b"/>
                </a:tc>
                <a:tc>
                  <a:txBody>
                    <a:bodyPr/>
                    <a:lstStyle/>
                    <a:p>
                      <a:pPr algn="ctr" fontAlgn="b"/>
                      <a:r>
                        <a:rPr lang="en-ZA" sz="900" b="0" i="0" u="none" strike="noStrike">
                          <a:solidFill>
                            <a:srgbClr val="000000"/>
                          </a:solidFill>
                          <a:effectLst/>
                          <a:latin typeface="+mn-lt"/>
                        </a:rPr>
                        <a:t>4 (4 units)</a:t>
                      </a:r>
                    </a:p>
                  </a:txBody>
                  <a:tcPr marL="7229" marR="7229" marT="7229" marB="0" anchor="b"/>
                </a:tc>
                <a:tc>
                  <a:txBody>
                    <a:bodyPr/>
                    <a:lstStyle/>
                    <a:p>
                      <a:pPr algn="ctr" fontAlgn="b"/>
                      <a:r>
                        <a:rPr lang="en-ZA" sz="900" b="0" i="0" u="none" strike="noStrike">
                          <a:solidFill>
                            <a:srgbClr val="000000"/>
                          </a:solidFill>
                          <a:effectLst/>
                          <a:latin typeface="+mn-lt"/>
                        </a:rPr>
                        <a:t>1 (3 units)</a:t>
                      </a:r>
                    </a:p>
                  </a:txBody>
                  <a:tcPr marL="7229" marR="7229" marT="7229" marB="0" anchor="b"/>
                </a:tc>
                <a:tc>
                  <a:txBody>
                    <a:bodyPr/>
                    <a:lstStyle/>
                    <a:p>
                      <a:pPr algn="ctr" fontAlgn="b">
                        <a:spcAft>
                          <a:spcPts val="0"/>
                        </a:spcAft>
                      </a:pPr>
                      <a:r>
                        <a:rPr lang="en-ZA" sz="900">
                          <a:effectLst/>
                          <a:latin typeface="+mn-lt"/>
                          <a:ea typeface="+mn-ea"/>
                          <a:cs typeface="+mn-cs"/>
                        </a:rPr>
                        <a:t>7</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spcAft>
                          <a:spcPts val="0"/>
                        </a:spcAft>
                      </a:pPr>
                      <a:r>
                        <a:rPr lang="en-ZA" sz="900">
                          <a:effectLst/>
                          <a:latin typeface="+mn-lt"/>
                        </a:rPr>
                        <a:t>1</a:t>
                      </a:r>
                      <a:r>
                        <a:rPr lang="en-ZA" sz="900" baseline="0">
                          <a:effectLst/>
                          <a:latin typeface="+mn-lt"/>
                        </a:rPr>
                        <a:t> </a:t>
                      </a:r>
                      <a:r>
                        <a:rPr lang="en-ZA" sz="900">
                          <a:effectLst/>
                          <a:latin typeface="+mn-lt"/>
                        </a:rPr>
                        <a:t>(7 staff)</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2655878859"/>
                  </a:ext>
                </a:extLst>
              </a:tr>
              <a:tr h="449921">
                <a:tc>
                  <a:txBody>
                    <a:bodyPr/>
                    <a:lstStyle/>
                    <a:p>
                      <a:pPr fontAlgn="b">
                        <a:spcAft>
                          <a:spcPts val="0"/>
                        </a:spcAft>
                      </a:pPr>
                      <a:r>
                        <a:rPr lang="en-ZA" sz="900">
                          <a:effectLst/>
                          <a:latin typeface="+mn-lt"/>
                        </a:rPr>
                        <a:t>MATHEMATICS</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32 (22.03 units)</a:t>
                      </a:r>
                    </a:p>
                  </a:txBody>
                  <a:tcPr marL="7229" marR="7229" marT="7229" marB="0" anchor="b"/>
                </a:tc>
                <a:tc>
                  <a:txBody>
                    <a:bodyPr/>
                    <a:lstStyle/>
                    <a:p>
                      <a:pPr algn="ctr"/>
                      <a:r>
                        <a:rPr lang="en-ZA" sz="900">
                          <a:latin typeface="+mn-lt"/>
                        </a:rPr>
                        <a:t>-</a:t>
                      </a:r>
                    </a:p>
                  </a:txBody>
                  <a:tcPr marL="69394" marR="69394" marT="34697" marB="34697"/>
                </a:tc>
                <a:tc>
                  <a:txBody>
                    <a:bodyPr/>
                    <a:lstStyle/>
                    <a:p>
                      <a:pPr algn="ctr"/>
                      <a:r>
                        <a:rPr lang="en-ZA" sz="900">
                          <a:latin typeface="+mn-lt"/>
                        </a:rPr>
                        <a:t>-</a:t>
                      </a:r>
                    </a:p>
                  </a:txBody>
                  <a:tcPr marL="69394" marR="69394" marT="34697" marB="34697"/>
                </a:tc>
                <a:tc>
                  <a:txBody>
                    <a:bodyPr/>
                    <a:lstStyle/>
                    <a:p>
                      <a:pPr algn="ctr" fontAlgn="b">
                        <a:spcAft>
                          <a:spcPts val="0"/>
                        </a:spcAft>
                      </a:pPr>
                      <a:r>
                        <a:rPr lang="en-ZA" sz="900">
                          <a:effectLst/>
                          <a:latin typeface="+mn-lt"/>
                        </a:rPr>
                        <a:t>22.03</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spcAft>
                          <a:spcPts val="0"/>
                        </a:spcAft>
                      </a:pPr>
                      <a:r>
                        <a:rPr lang="en-ZA" sz="900">
                          <a:effectLst/>
                          <a:latin typeface="+mn-lt"/>
                        </a:rPr>
                        <a:t>2 (11 staff)</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2529839006"/>
                  </a:ext>
                </a:extLst>
              </a:tr>
              <a:tr h="449921">
                <a:tc>
                  <a:txBody>
                    <a:bodyPr/>
                    <a:lstStyle/>
                    <a:p>
                      <a:pPr fontAlgn="b">
                        <a:spcAft>
                          <a:spcPts val="0"/>
                        </a:spcAft>
                      </a:pPr>
                      <a:r>
                        <a:rPr lang="en-ZA" sz="900">
                          <a:effectLst/>
                          <a:latin typeface="+mn-lt"/>
                        </a:rPr>
                        <a:t>STATISTICS</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0</a:t>
                      </a:r>
                    </a:p>
                  </a:txBody>
                  <a:tcPr marL="7229" marR="7229" marT="7229" marB="0" anchor="b"/>
                </a:tc>
                <a:tc>
                  <a:txBody>
                    <a:bodyPr/>
                    <a:lstStyle/>
                    <a:p>
                      <a:pPr algn="ctr"/>
                      <a:r>
                        <a:rPr lang="en-ZA" sz="900">
                          <a:latin typeface="+mn-lt"/>
                        </a:rPr>
                        <a:t>-</a:t>
                      </a:r>
                    </a:p>
                  </a:txBody>
                  <a:tcPr marL="69394" marR="69394" marT="34697" marB="34697"/>
                </a:tc>
                <a:tc>
                  <a:txBody>
                    <a:bodyPr/>
                    <a:lstStyle/>
                    <a:p>
                      <a:pPr algn="ctr"/>
                      <a:r>
                        <a:rPr lang="en-ZA" sz="900">
                          <a:latin typeface="+mn-lt"/>
                        </a:rPr>
                        <a:t>-</a:t>
                      </a:r>
                    </a:p>
                  </a:txBody>
                  <a:tcPr marL="69394" marR="69394" marT="34697" marB="34697"/>
                </a:tc>
                <a:tc>
                  <a:txBody>
                    <a:bodyPr/>
                    <a:lstStyle/>
                    <a:p>
                      <a:pPr algn="ctr" fontAlgn="b">
                        <a:spcAft>
                          <a:spcPts val="0"/>
                        </a:spcAft>
                      </a:pPr>
                      <a:r>
                        <a:rPr lang="en-ZA" sz="900">
                          <a:effectLst/>
                          <a:latin typeface="+mn-lt"/>
                          <a:ea typeface="+mn-ea"/>
                          <a:cs typeface="+mn-cs"/>
                        </a:rPr>
                        <a:t>-</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spcAft>
                          <a:spcPts val="0"/>
                        </a:spcAft>
                      </a:pPr>
                      <a:r>
                        <a:rPr lang="en-ZA" sz="900">
                          <a:effectLst/>
                          <a:latin typeface="+mn-lt"/>
                        </a:rPr>
                        <a:t>0 (5 staff)</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4073641700"/>
                  </a:ext>
                </a:extLst>
              </a:tr>
              <a:tr h="449921">
                <a:tc>
                  <a:txBody>
                    <a:bodyPr/>
                    <a:lstStyle/>
                    <a:p>
                      <a:pPr fontAlgn="b">
                        <a:spcAft>
                          <a:spcPts val="0"/>
                        </a:spcAft>
                      </a:pPr>
                      <a:r>
                        <a:rPr lang="en-ZA" sz="900">
                          <a:effectLst/>
                          <a:latin typeface="+mn-lt"/>
                        </a:rPr>
                        <a:t>PHYSICS</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8 (1.46 units)</a:t>
                      </a:r>
                    </a:p>
                  </a:txBody>
                  <a:tcPr marL="7229" marR="7229" marT="7229" marB="0" anchor="b"/>
                </a:tc>
                <a:tc>
                  <a:txBody>
                    <a:bodyPr/>
                    <a:lstStyle/>
                    <a:p>
                      <a:pPr algn="ctr"/>
                      <a:r>
                        <a:rPr lang="en-ZA" sz="900">
                          <a:latin typeface="+mn-lt"/>
                        </a:rPr>
                        <a:t>-</a:t>
                      </a:r>
                    </a:p>
                  </a:txBody>
                  <a:tcPr marL="69394" marR="69394" marT="34697" marB="34697"/>
                </a:tc>
                <a:tc>
                  <a:txBody>
                    <a:bodyPr/>
                    <a:lstStyle/>
                    <a:p>
                      <a:pPr algn="ctr"/>
                      <a:r>
                        <a:rPr lang="en-ZA" sz="900">
                          <a:latin typeface="+mn-lt"/>
                        </a:rPr>
                        <a:t>-</a:t>
                      </a:r>
                    </a:p>
                  </a:txBody>
                  <a:tcPr marL="69394" marR="69394" marT="34697" marB="34697"/>
                </a:tc>
                <a:tc>
                  <a:txBody>
                    <a:bodyPr/>
                    <a:lstStyle/>
                    <a:p>
                      <a:pPr algn="ctr" fontAlgn="b">
                        <a:spcAft>
                          <a:spcPts val="0"/>
                        </a:spcAft>
                      </a:pPr>
                      <a:r>
                        <a:rPr lang="en-ZA" sz="900">
                          <a:effectLst/>
                          <a:latin typeface="+mn-lt"/>
                        </a:rPr>
                        <a:t>1.46</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spcAft>
                          <a:spcPts val="0"/>
                        </a:spcAft>
                      </a:pPr>
                      <a:r>
                        <a:rPr lang="en-ZA" sz="900">
                          <a:effectLst/>
                          <a:latin typeface="+mn-lt"/>
                        </a:rPr>
                        <a:t>0.21 (7 staff)</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484715710"/>
                  </a:ext>
                </a:extLst>
              </a:tr>
              <a:tr h="449921">
                <a:tc>
                  <a:txBody>
                    <a:bodyPr/>
                    <a:lstStyle/>
                    <a:p>
                      <a:pPr fontAlgn="b">
                        <a:spcAft>
                          <a:spcPts val="0"/>
                        </a:spcAft>
                      </a:pPr>
                      <a:r>
                        <a:rPr lang="en-ZA" sz="900">
                          <a:effectLst/>
                          <a:latin typeface="+mn-lt"/>
                        </a:rPr>
                        <a:t>HORTICULTURE</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1 (1 unit)</a:t>
                      </a:r>
                    </a:p>
                  </a:txBody>
                  <a:tcPr marL="7229" marR="7229" marT="7229" marB="0" anchor="b"/>
                </a:tc>
                <a:tc>
                  <a:txBody>
                    <a:bodyPr/>
                    <a:lstStyle/>
                    <a:p>
                      <a:pPr algn="ctr"/>
                      <a:r>
                        <a:rPr lang="en-ZA" sz="900">
                          <a:latin typeface="+mn-lt"/>
                        </a:rPr>
                        <a:t>-</a:t>
                      </a:r>
                    </a:p>
                  </a:txBody>
                  <a:tcPr marL="69394" marR="69394" marT="34697" marB="34697"/>
                </a:tc>
                <a:tc>
                  <a:txBody>
                    <a:bodyPr/>
                    <a:lstStyle/>
                    <a:p>
                      <a:pPr algn="ctr"/>
                      <a:r>
                        <a:rPr lang="en-ZA" sz="900">
                          <a:latin typeface="+mn-lt"/>
                        </a:rPr>
                        <a:t>-</a:t>
                      </a:r>
                    </a:p>
                  </a:txBody>
                  <a:tcPr marL="69394" marR="69394" marT="34697" marB="34697"/>
                </a:tc>
                <a:tc>
                  <a:txBody>
                    <a:bodyPr/>
                    <a:lstStyle/>
                    <a:p>
                      <a:pPr algn="ctr" fontAlgn="b">
                        <a:spcAft>
                          <a:spcPts val="0"/>
                        </a:spcAft>
                      </a:pPr>
                      <a:r>
                        <a:rPr lang="en-ZA" sz="900">
                          <a:effectLst/>
                          <a:latin typeface="+mn-lt"/>
                        </a:rPr>
                        <a:t>1</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spcAft>
                          <a:spcPts val="0"/>
                        </a:spcAft>
                      </a:pPr>
                      <a:r>
                        <a:rPr lang="en-ZA" sz="900">
                          <a:effectLst/>
                          <a:latin typeface="+mn-lt"/>
                        </a:rPr>
                        <a:t>0.2 (5 staff)</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2346854742"/>
                  </a:ext>
                </a:extLst>
              </a:tr>
              <a:tr h="449921">
                <a:tc>
                  <a:txBody>
                    <a:bodyPr/>
                    <a:lstStyle/>
                    <a:p>
                      <a:pPr fontAlgn="b">
                        <a:spcAft>
                          <a:spcPts val="0"/>
                        </a:spcAft>
                      </a:pPr>
                      <a:r>
                        <a:rPr lang="en-ZA" sz="900">
                          <a:effectLst/>
                          <a:latin typeface="+mn-lt"/>
                        </a:rPr>
                        <a:t>SPORTS STUDIES</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1 (0.25 units) </a:t>
                      </a:r>
                    </a:p>
                  </a:txBody>
                  <a:tcPr marL="7229" marR="7229" marT="7229" marB="0" anchor="b"/>
                </a:tc>
                <a:tc>
                  <a:txBody>
                    <a:bodyPr/>
                    <a:lstStyle/>
                    <a:p>
                      <a:pPr algn="ctr"/>
                      <a:r>
                        <a:rPr lang="en-ZA" sz="900">
                          <a:latin typeface="+mn-lt"/>
                        </a:rPr>
                        <a:t>-</a:t>
                      </a:r>
                    </a:p>
                  </a:txBody>
                  <a:tcPr marL="69394" marR="69394" marT="34697" marB="34697"/>
                </a:tc>
                <a:tc>
                  <a:txBody>
                    <a:bodyPr/>
                    <a:lstStyle/>
                    <a:p>
                      <a:pPr algn="ctr"/>
                      <a:r>
                        <a:rPr lang="en-ZA" sz="900">
                          <a:latin typeface="+mn-lt"/>
                        </a:rPr>
                        <a:t>-</a:t>
                      </a:r>
                    </a:p>
                  </a:txBody>
                  <a:tcPr marL="69394" marR="69394" marT="34697" marB="34697"/>
                </a:tc>
                <a:tc>
                  <a:txBody>
                    <a:bodyPr/>
                    <a:lstStyle/>
                    <a:p>
                      <a:pPr algn="ctr" fontAlgn="b">
                        <a:spcAft>
                          <a:spcPts val="0"/>
                        </a:spcAft>
                      </a:pPr>
                      <a:r>
                        <a:rPr lang="en-ZA" sz="900">
                          <a:effectLst/>
                          <a:latin typeface="+mn-lt"/>
                        </a:rPr>
                        <a:t>0.25</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spcAft>
                          <a:spcPts val="0"/>
                        </a:spcAft>
                      </a:pPr>
                      <a:r>
                        <a:rPr lang="en-ZA" sz="900">
                          <a:effectLst/>
                          <a:latin typeface="+mn-lt"/>
                        </a:rPr>
                        <a:t>0.05 (5 staff) </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257826375"/>
                  </a:ext>
                </a:extLst>
              </a:tr>
              <a:tr h="449921">
                <a:tc>
                  <a:txBody>
                    <a:bodyPr/>
                    <a:lstStyle/>
                    <a:p>
                      <a:pPr fontAlgn="b">
                        <a:spcAft>
                          <a:spcPts val="0"/>
                        </a:spcAft>
                      </a:pPr>
                      <a:r>
                        <a:rPr lang="en-ZA" sz="900">
                          <a:effectLst/>
                          <a:latin typeface="+mn-lt"/>
                        </a:rPr>
                        <a:t>MARITIME STUDIES</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7 (2.82 units)</a:t>
                      </a:r>
                    </a:p>
                  </a:txBody>
                  <a:tcPr marL="7229" marR="7229" marT="7229" marB="0" anchor="b"/>
                </a:tc>
                <a:tc>
                  <a:txBody>
                    <a:bodyPr/>
                    <a:lstStyle/>
                    <a:p>
                      <a:pPr algn="ctr"/>
                      <a:r>
                        <a:rPr lang="en-ZA" sz="900">
                          <a:latin typeface="+mn-lt"/>
                        </a:rPr>
                        <a:t>-</a:t>
                      </a:r>
                    </a:p>
                  </a:txBody>
                  <a:tcPr marL="69394" marR="69394" marT="34697" marB="34697"/>
                </a:tc>
                <a:tc>
                  <a:txBody>
                    <a:bodyPr/>
                    <a:lstStyle/>
                    <a:p>
                      <a:pPr algn="ctr"/>
                      <a:r>
                        <a:rPr lang="en-ZA" sz="900">
                          <a:latin typeface="+mn-lt"/>
                        </a:rPr>
                        <a:t>-</a:t>
                      </a:r>
                    </a:p>
                  </a:txBody>
                  <a:tcPr marL="69394" marR="69394" marT="34697" marB="34697"/>
                </a:tc>
                <a:tc>
                  <a:txBody>
                    <a:bodyPr/>
                    <a:lstStyle/>
                    <a:p>
                      <a:pPr algn="ctr" fontAlgn="b">
                        <a:spcAft>
                          <a:spcPts val="0"/>
                        </a:spcAft>
                      </a:pPr>
                      <a:r>
                        <a:rPr lang="en-ZA" sz="900">
                          <a:effectLst/>
                          <a:latin typeface="+mn-lt"/>
                        </a:rPr>
                        <a:t>2.82</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spcAft>
                          <a:spcPts val="0"/>
                        </a:spcAft>
                      </a:pPr>
                      <a:r>
                        <a:rPr lang="en-ZA" sz="900">
                          <a:effectLst/>
                          <a:latin typeface="+mn-lt"/>
                        </a:rPr>
                        <a:t>0.56</a:t>
                      </a:r>
                      <a:r>
                        <a:rPr lang="en-ZA" sz="900" baseline="0">
                          <a:effectLst/>
                          <a:latin typeface="+mn-lt"/>
                        </a:rPr>
                        <a:t> </a:t>
                      </a:r>
                      <a:r>
                        <a:rPr lang="en-ZA" sz="900">
                          <a:effectLst/>
                          <a:latin typeface="+mn-lt"/>
                        </a:rPr>
                        <a:t>(5 staff)</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2086398433"/>
                  </a:ext>
                </a:extLst>
              </a:tr>
              <a:tr h="596036">
                <a:tc>
                  <a:txBody>
                    <a:bodyPr/>
                    <a:lstStyle/>
                    <a:p>
                      <a:pPr fontAlgn="b">
                        <a:spcAft>
                          <a:spcPts val="0"/>
                        </a:spcAft>
                      </a:pPr>
                      <a:r>
                        <a:rPr lang="en-ZA" sz="900">
                          <a:effectLst/>
                          <a:latin typeface="+mn-lt"/>
                        </a:rPr>
                        <a:t>CLOTHING AND TEXTILE</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0</a:t>
                      </a:r>
                    </a:p>
                  </a:txBody>
                  <a:tcPr marL="7229" marR="7229" marT="7229" marB="0" anchor="ctr"/>
                </a:tc>
                <a:tc>
                  <a:txBody>
                    <a:bodyPr/>
                    <a:lstStyle/>
                    <a:p>
                      <a:pPr algn="ctr"/>
                      <a:r>
                        <a:rPr lang="en-ZA" sz="900">
                          <a:latin typeface="+mn-lt"/>
                        </a:rPr>
                        <a:t>-</a:t>
                      </a:r>
                    </a:p>
                  </a:txBody>
                  <a:tcPr marL="69394" marR="69394" marT="34697" marB="34697"/>
                </a:tc>
                <a:tc>
                  <a:txBody>
                    <a:bodyPr/>
                    <a:lstStyle/>
                    <a:p>
                      <a:pPr algn="ctr"/>
                      <a:r>
                        <a:rPr lang="en-ZA" sz="900" dirty="0">
                          <a:latin typeface="+mn-lt"/>
                        </a:rPr>
                        <a:t>-</a:t>
                      </a:r>
                    </a:p>
                  </a:txBody>
                  <a:tcPr marL="69394" marR="69394" marT="34697" marB="34697"/>
                </a:tc>
                <a:tc>
                  <a:txBody>
                    <a:bodyPr/>
                    <a:lstStyle/>
                    <a:p>
                      <a:pPr algn="ctr"/>
                      <a:r>
                        <a:rPr lang="en-ZA" sz="900">
                          <a:effectLst/>
                          <a:latin typeface="+mn-lt"/>
                        </a:rPr>
                        <a:t>-</a:t>
                      </a:r>
                    </a:p>
                  </a:txBody>
                  <a:tcPr marL="7229" marR="7229" marT="7229" marB="0" anchor="b"/>
                </a:tc>
                <a:tc>
                  <a:txBody>
                    <a:bodyPr/>
                    <a:lstStyle/>
                    <a:p>
                      <a:pPr algn="ctr"/>
                      <a:r>
                        <a:rPr lang="en-ZA" sz="900">
                          <a:effectLst/>
                          <a:latin typeface="+mn-lt"/>
                        </a:rPr>
                        <a:t>(5 staff)</a:t>
                      </a:r>
                    </a:p>
                  </a:txBody>
                  <a:tcPr marL="7229" marR="7229" marT="7229" marB="0" anchor="b"/>
                </a:tc>
                <a:extLst>
                  <a:ext uri="{0D108BD9-81ED-4DB2-BD59-A6C34878D82A}">
                    <a16:rowId xmlns="" xmlns:a16="http://schemas.microsoft.com/office/drawing/2014/main" val="321338442"/>
                  </a:ext>
                </a:extLst>
              </a:tr>
              <a:tr h="331377">
                <a:tc>
                  <a:txBody>
                    <a:bodyPr/>
                    <a:lstStyle/>
                    <a:p>
                      <a:pPr fontAlgn="b">
                        <a:spcAft>
                          <a:spcPts val="0"/>
                        </a:spcAft>
                      </a:pPr>
                      <a:r>
                        <a:rPr lang="en-ZA" sz="900">
                          <a:effectLst/>
                          <a:latin typeface="+mn-lt"/>
                        </a:rPr>
                        <a:t>FACULTY</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r>
                        <a:rPr lang="en-ZA" sz="900" b="0" i="0" u="none" strike="noStrike">
                          <a:solidFill>
                            <a:srgbClr val="000000"/>
                          </a:solidFill>
                          <a:effectLst/>
                          <a:latin typeface="Calibri" panose="020F0502020204030204" pitchFamily="34" charset="0"/>
                        </a:rPr>
                        <a:t>121 (73.54 units)</a:t>
                      </a:r>
                    </a:p>
                  </a:txBody>
                  <a:tcPr marL="7229" marR="7229" marT="7229" marB="0" anchor="b"/>
                </a:tc>
                <a:tc>
                  <a:txBody>
                    <a:bodyPr/>
                    <a:lstStyle/>
                    <a:p>
                      <a:pPr algn="ctr" fontAlgn="b"/>
                      <a:r>
                        <a:rPr lang="en-ZA" sz="900" b="0" i="0" u="none" strike="noStrike">
                          <a:solidFill>
                            <a:srgbClr val="000000"/>
                          </a:solidFill>
                          <a:effectLst/>
                          <a:latin typeface="+mn-lt"/>
                        </a:rPr>
                        <a:t>22 (22 units)</a:t>
                      </a:r>
                    </a:p>
                  </a:txBody>
                  <a:tcPr marL="7229" marR="7229" marT="7229" marB="0" anchor="b"/>
                </a:tc>
                <a:tc>
                  <a:txBody>
                    <a:bodyPr/>
                    <a:lstStyle/>
                    <a:p>
                      <a:pPr algn="ctr" fontAlgn="b"/>
                      <a:r>
                        <a:rPr lang="en-ZA" sz="900" b="0" i="0" u="none" strike="noStrike">
                          <a:solidFill>
                            <a:srgbClr val="000000"/>
                          </a:solidFill>
                          <a:effectLst/>
                          <a:latin typeface="+mn-lt"/>
                        </a:rPr>
                        <a:t>6 (18 units)</a:t>
                      </a:r>
                    </a:p>
                  </a:txBody>
                  <a:tcPr marL="7229" marR="7229" marT="7229" marB="0" anchor="b"/>
                </a:tc>
                <a:tc>
                  <a:txBody>
                    <a:bodyPr/>
                    <a:lstStyle/>
                    <a:p>
                      <a:pPr algn="ctr" fontAlgn="b">
                        <a:spcAft>
                          <a:spcPts val="0"/>
                        </a:spcAft>
                      </a:pPr>
                      <a:r>
                        <a:rPr lang="en-ZA" sz="900">
                          <a:effectLst/>
                          <a:latin typeface="+mn-lt"/>
                        </a:rPr>
                        <a:t>113.54</a:t>
                      </a:r>
                      <a:endParaRPr lang="en-ZA" sz="900">
                        <a:effectLst/>
                        <a:latin typeface="+mn-lt"/>
                        <a:ea typeface="Calibri" panose="020F0502020204030204" pitchFamily="34" charset="0"/>
                        <a:cs typeface="Times New Roman" panose="02020603050405020304" pitchFamily="18" charset="0"/>
                      </a:endParaRPr>
                    </a:p>
                  </a:txBody>
                  <a:tcPr marL="7229" marR="7229" marT="7229" marB="0" anchor="b"/>
                </a:tc>
                <a:tc>
                  <a:txBody>
                    <a:bodyPr/>
                    <a:lstStyle/>
                    <a:p>
                      <a:pPr algn="ctr" fontAlgn="b">
                        <a:spcAft>
                          <a:spcPts val="0"/>
                        </a:spcAft>
                      </a:pPr>
                      <a:r>
                        <a:rPr lang="en-ZA" sz="900" dirty="0">
                          <a:effectLst/>
                          <a:latin typeface="+mn-lt"/>
                        </a:rPr>
                        <a:t>1.6 (71 staff)</a:t>
                      </a:r>
                      <a:endParaRPr lang="en-ZA" sz="900" dirty="0">
                        <a:effectLst/>
                        <a:latin typeface="+mn-lt"/>
                        <a:ea typeface="Calibri" panose="020F0502020204030204" pitchFamily="34" charset="0"/>
                        <a:cs typeface="Times New Roman" panose="02020603050405020304" pitchFamily="18" charset="0"/>
                      </a:endParaRPr>
                    </a:p>
                  </a:txBody>
                  <a:tcPr marL="7229" marR="7229" marT="7229" marB="0" anchor="b"/>
                </a:tc>
                <a:extLst>
                  <a:ext uri="{0D108BD9-81ED-4DB2-BD59-A6C34878D82A}">
                    <a16:rowId xmlns="" xmlns:a16="http://schemas.microsoft.com/office/drawing/2014/main" val="2324878345"/>
                  </a:ext>
                </a:extLst>
              </a:tr>
            </a:tbl>
          </a:graphicData>
        </a:graphic>
      </p:graphicFrame>
    </p:spTree>
    <p:extLst>
      <p:ext uri="{BB962C8B-B14F-4D97-AF65-F5344CB8AC3E}">
        <p14:creationId xmlns:p14="http://schemas.microsoft.com/office/powerpoint/2010/main" val="9474616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a:extLst>
              <a:ext uri="{FF2B5EF4-FFF2-40B4-BE49-F238E27FC236}">
                <a16:creationId xmlns="" xmlns:a16="http://schemas.microsoft.com/office/drawing/2014/main" id="{9B9C7DED-19E8-4C4F-ACB0-5736E62B006B}"/>
              </a:ext>
            </a:extLst>
          </p:cNvPr>
          <p:cNvSpPr txBox="1"/>
          <p:nvPr/>
        </p:nvSpPr>
        <p:spPr>
          <a:xfrm>
            <a:off x="804672" y="3121701"/>
            <a:ext cx="3658053" cy="1786515"/>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Tx/>
              <a:buSzTx/>
              <a:tabLst/>
              <a:defRPr/>
            </a:pPr>
            <a:r>
              <a:rPr kumimoji="0" lang="en-US" sz="4000" b="1" i="0" u="sng" strike="noStrike" kern="1200" cap="none" spc="0" normalizeH="0" baseline="0" noProof="0">
                <a:ln>
                  <a:noFill/>
                </a:ln>
                <a:solidFill>
                  <a:schemeClr val="tx2"/>
                </a:solidFill>
                <a:effectLst/>
                <a:uLnTx/>
                <a:uFillTx/>
                <a:latin typeface="+mj-lt"/>
                <a:ea typeface="+mj-ea"/>
                <a:cs typeface="+mj-cs"/>
              </a:rPr>
              <a:t>2018 Research Data</a:t>
            </a:r>
          </a:p>
        </p:txBody>
      </p:sp>
      <p:sp>
        <p:nvSpPr>
          <p:cNvPr id="4" name="Slide Number Placeholder 3">
            <a:extLst>
              <a:ext uri="{FF2B5EF4-FFF2-40B4-BE49-F238E27FC236}">
                <a16:creationId xmlns="" xmlns:a16="http://schemas.microsoft.com/office/drawing/2014/main" id="{B8F5B13E-4845-4118-ABC2-C73FB701F92B}"/>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33</a:t>
            </a:fld>
            <a:endParaRPr kumimoji="0" lang="en-US" b="0" i="0" u="none" strike="noStrike" cap="none" spc="0" normalizeH="0" baseline="0" noProof="0">
              <a:ln>
                <a:noFill/>
              </a:ln>
              <a:effectLst/>
              <a:uLnTx/>
              <a:uFillTx/>
            </a:endParaRPr>
          </a:p>
        </p:txBody>
      </p:sp>
      <p:graphicFrame>
        <p:nvGraphicFramePr>
          <p:cNvPr id="2" name="Table 1">
            <a:extLst>
              <a:ext uri="{FF2B5EF4-FFF2-40B4-BE49-F238E27FC236}">
                <a16:creationId xmlns="" xmlns:a16="http://schemas.microsoft.com/office/drawing/2014/main" id="{323E9061-6709-404B-843F-ABA11D8C20EF}"/>
              </a:ext>
            </a:extLst>
          </p:cNvPr>
          <p:cNvGraphicFramePr>
            <a:graphicFrameLocks noGrp="1"/>
          </p:cNvGraphicFramePr>
          <p:nvPr>
            <p:extLst>
              <p:ext uri="{D42A27DB-BD31-4B8C-83A1-F6EECF244321}">
                <p14:modId xmlns:p14="http://schemas.microsoft.com/office/powerpoint/2010/main" val="2328464787"/>
              </p:ext>
            </p:extLst>
          </p:nvPr>
        </p:nvGraphicFramePr>
        <p:xfrm>
          <a:off x="6211957" y="954157"/>
          <a:ext cx="5754757" cy="5397491"/>
        </p:xfrm>
        <a:graphic>
          <a:graphicData uri="http://schemas.openxmlformats.org/drawingml/2006/table">
            <a:tbl>
              <a:tblPr firstRow="1" bandRow="1">
                <a:noFill/>
                <a:tableStyleId>{F5AB1C69-6EDB-4FF4-983F-18BD219EF322}</a:tableStyleId>
              </a:tblPr>
              <a:tblGrid>
                <a:gridCol w="1106288">
                  <a:extLst>
                    <a:ext uri="{9D8B030D-6E8A-4147-A177-3AD203B41FA5}">
                      <a16:colId xmlns="" xmlns:a16="http://schemas.microsoft.com/office/drawing/2014/main" val="943110644"/>
                    </a:ext>
                  </a:extLst>
                </a:gridCol>
                <a:gridCol w="1087837">
                  <a:extLst>
                    <a:ext uri="{9D8B030D-6E8A-4147-A177-3AD203B41FA5}">
                      <a16:colId xmlns="" xmlns:a16="http://schemas.microsoft.com/office/drawing/2014/main" val="3401824345"/>
                    </a:ext>
                  </a:extLst>
                </a:gridCol>
                <a:gridCol w="952058">
                  <a:extLst>
                    <a:ext uri="{9D8B030D-6E8A-4147-A177-3AD203B41FA5}">
                      <a16:colId xmlns="" xmlns:a16="http://schemas.microsoft.com/office/drawing/2014/main" val="2323015191"/>
                    </a:ext>
                  </a:extLst>
                </a:gridCol>
                <a:gridCol w="976019">
                  <a:extLst>
                    <a:ext uri="{9D8B030D-6E8A-4147-A177-3AD203B41FA5}">
                      <a16:colId xmlns="" xmlns:a16="http://schemas.microsoft.com/office/drawing/2014/main" val="708391567"/>
                    </a:ext>
                  </a:extLst>
                </a:gridCol>
                <a:gridCol w="656536">
                  <a:extLst>
                    <a:ext uri="{9D8B030D-6E8A-4147-A177-3AD203B41FA5}">
                      <a16:colId xmlns="" xmlns:a16="http://schemas.microsoft.com/office/drawing/2014/main" val="2327173051"/>
                    </a:ext>
                  </a:extLst>
                </a:gridCol>
                <a:gridCol w="976019">
                  <a:extLst>
                    <a:ext uri="{9D8B030D-6E8A-4147-A177-3AD203B41FA5}">
                      <a16:colId xmlns="" xmlns:a16="http://schemas.microsoft.com/office/drawing/2014/main" val="1193273876"/>
                    </a:ext>
                  </a:extLst>
                </a:gridCol>
              </a:tblGrid>
              <a:tr h="740363">
                <a:tc>
                  <a:txBody>
                    <a:bodyPr/>
                    <a:lstStyle/>
                    <a:p>
                      <a:pPr algn="ctr"/>
                      <a:r>
                        <a:rPr lang="en-ZA" sz="1000">
                          <a:solidFill>
                            <a:schemeClr val="tx1">
                              <a:lumMod val="75000"/>
                              <a:lumOff val="25000"/>
                            </a:schemeClr>
                          </a:solidFill>
                        </a:rPr>
                        <a:t>Department</a:t>
                      </a:r>
                    </a:p>
                  </a:txBody>
                  <a:tcPr marL="125641" marR="75385" marT="75385" marB="75385">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ctr"/>
                      <a:r>
                        <a:rPr lang="en-ZA" sz="1000">
                          <a:solidFill>
                            <a:schemeClr val="tx1">
                              <a:lumMod val="75000"/>
                              <a:lumOff val="25000"/>
                            </a:schemeClr>
                          </a:solidFill>
                        </a:rPr>
                        <a:t>Number of Publications</a:t>
                      </a:r>
                    </a:p>
                  </a:txBody>
                  <a:tcPr marL="125641" marR="75385" marT="75385" marB="75385">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ctr"/>
                      <a:r>
                        <a:rPr lang="en-ZA" sz="1000">
                          <a:solidFill>
                            <a:schemeClr val="tx1">
                              <a:lumMod val="75000"/>
                              <a:lumOff val="25000"/>
                            </a:schemeClr>
                          </a:solidFill>
                        </a:rPr>
                        <a:t>No of Masters graduates</a:t>
                      </a:r>
                    </a:p>
                  </a:txBody>
                  <a:tcPr marL="125641" marR="75385" marT="75385" marB="75385">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ctr"/>
                      <a:r>
                        <a:rPr lang="en-ZA" sz="1000">
                          <a:solidFill>
                            <a:schemeClr val="tx1">
                              <a:lumMod val="75000"/>
                              <a:lumOff val="25000"/>
                            </a:schemeClr>
                          </a:solidFill>
                        </a:rPr>
                        <a:t>No of</a:t>
                      </a:r>
                      <a:r>
                        <a:rPr lang="en-ZA" sz="1000" baseline="0">
                          <a:solidFill>
                            <a:schemeClr val="tx1">
                              <a:lumMod val="75000"/>
                              <a:lumOff val="25000"/>
                            </a:schemeClr>
                          </a:solidFill>
                        </a:rPr>
                        <a:t> </a:t>
                      </a:r>
                      <a:r>
                        <a:rPr lang="en-ZA" sz="1000">
                          <a:solidFill>
                            <a:schemeClr val="tx1">
                              <a:lumMod val="75000"/>
                              <a:lumOff val="25000"/>
                            </a:schemeClr>
                          </a:solidFill>
                        </a:rPr>
                        <a:t>PhD graduates</a:t>
                      </a:r>
                    </a:p>
                  </a:txBody>
                  <a:tcPr marL="125641" marR="75385" marT="75385" marB="75385">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ctr"/>
                      <a:r>
                        <a:rPr lang="en-ZA" sz="1000">
                          <a:solidFill>
                            <a:schemeClr val="tx1">
                              <a:lumMod val="75000"/>
                              <a:lumOff val="25000"/>
                            </a:schemeClr>
                          </a:solidFill>
                        </a:rPr>
                        <a:t>Units Dept.</a:t>
                      </a:r>
                    </a:p>
                  </a:txBody>
                  <a:tcPr marL="125641" marR="75385" marT="75385" marB="75385">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tc>
                  <a:txBody>
                    <a:bodyPr/>
                    <a:lstStyle/>
                    <a:p>
                      <a:pPr algn="ctr"/>
                      <a:r>
                        <a:rPr lang="en-ZA" sz="1000">
                          <a:solidFill>
                            <a:schemeClr val="tx1">
                              <a:lumMod val="75000"/>
                              <a:lumOff val="25000"/>
                            </a:schemeClr>
                          </a:solidFill>
                        </a:rPr>
                        <a:t>Units Staff</a:t>
                      </a:r>
                    </a:p>
                  </a:txBody>
                  <a:tcPr marL="125641" marR="75385" marT="75385" marB="75385">
                    <a:lnL w="12700" cmpd="sng">
                      <a:noFill/>
                      <a:prstDash val="solid"/>
                    </a:lnL>
                    <a:lnR w="12700" cmpd="sng">
                      <a:noFill/>
                      <a:prstDash val="solid"/>
                    </a:lnR>
                    <a:lnT w="19050" cap="flat" cmpd="sng" algn="ctr">
                      <a:solidFill>
                        <a:srgbClr val="8F9A9D">
                          <a:alpha val="60000"/>
                        </a:srgbClr>
                      </a:solidFill>
                      <a:prstDash val="solid"/>
                    </a:lnT>
                    <a:lnB w="12700" cmpd="sng">
                      <a:noFill/>
                      <a:prstDash val="solid"/>
                    </a:lnB>
                    <a:noFill/>
                  </a:tcPr>
                </a:tc>
                <a:extLst>
                  <a:ext uri="{0D108BD9-81ED-4DB2-BD59-A6C34878D82A}">
                    <a16:rowId xmlns="" xmlns:a16="http://schemas.microsoft.com/office/drawing/2014/main" val="3478525793"/>
                  </a:ext>
                </a:extLst>
              </a:tr>
              <a:tr h="457752">
                <a:tc>
                  <a:txBody>
                    <a:bodyPr/>
                    <a:lstStyle/>
                    <a:p>
                      <a:pPr fontAlgn="b">
                        <a:spcAft>
                          <a:spcPts val="0"/>
                        </a:spcAft>
                      </a:pPr>
                      <a:r>
                        <a:rPr lang="en-ZA" sz="800">
                          <a:solidFill>
                            <a:schemeClr val="tx1">
                              <a:lumMod val="75000"/>
                              <a:lumOff val="25000"/>
                            </a:schemeClr>
                          </a:solidFill>
                          <a:effectLst/>
                        </a:rPr>
                        <a:t>BIOTECHNOLOGY</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28 (11.61 units)</a:t>
                      </a:r>
                    </a:p>
                  </a:txBody>
                  <a:tcPr marL="125641" marR="65333" marT="65333" marB="65333"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7 (7 units)</a:t>
                      </a:r>
                    </a:p>
                  </a:txBody>
                  <a:tcPr marL="125641" marR="65333" marT="65333" marB="65333"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3 (9 units)</a:t>
                      </a:r>
                    </a:p>
                  </a:txBody>
                  <a:tcPr marL="125641" marR="65333" marT="65333" marB="65333"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27.61</a:t>
                      </a:r>
                    </a:p>
                  </a:txBody>
                  <a:tcPr marL="125641" marR="65333" marT="65333" marB="65333"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3.45 (8 staff)</a:t>
                      </a:r>
                    </a:p>
                  </a:txBody>
                  <a:tcPr marL="125641" marR="65333" marT="65333" marB="65333" anchor="b">
                    <a:lnL w="12700" cmpd="sng">
                      <a:noFill/>
                      <a:prstDash val="solid"/>
                    </a:lnL>
                    <a:lnR w="12700" cmpd="sng">
                      <a:noFill/>
                      <a:prstDash val="solid"/>
                    </a:lnR>
                    <a:lnT w="12700" cmpd="sng">
                      <a:no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3430788617"/>
                  </a:ext>
                </a:extLst>
              </a:tr>
              <a:tr h="457752">
                <a:tc>
                  <a:txBody>
                    <a:bodyPr/>
                    <a:lstStyle/>
                    <a:p>
                      <a:pPr fontAlgn="b">
                        <a:spcAft>
                          <a:spcPts val="0"/>
                        </a:spcAft>
                      </a:pPr>
                      <a:r>
                        <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rPr>
                        <a:t>FOOD TECHNOLOGY</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10 (7.53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3 (3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2 (6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16.53</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4.13 (4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10002"/>
                  </a:ext>
                </a:extLst>
              </a:tr>
              <a:tr h="318436">
                <a:tc>
                  <a:txBody>
                    <a:bodyPr/>
                    <a:lstStyle/>
                    <a:p>
                      <a:pPr fontAlgn="b">
                        <a:spcAft>
                          <a:spcPts val="0"/>
                        </a:spcAft>
                      </a:pPr>
                      <a:r>
                        <a:rPr lang="en-ZA" sz="800">
                          <a:solidFill>
                            <a:schemeClr val="tx1">
                              <a:lumMod val="75000"/>
                              <a:lumOff val="25000"/>
                            </a:schemeClr>
                          </a:solidFill>
                          <a:effectLst/>
                        </a:rPr>
                        <a:t>CHEMISTRY </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37 (29.42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4 (4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5 (15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48.42</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3.72 (13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2760446835"/>
                  </a:ext>
                </a:extLst>
              </a:tr>
              <a:tr h="457752">
                <a:tc>
                  <a:txBody>
                    <a:bodyPr/>
                    <a:lstStyle/>
                    <a:p>
                      <a:pPr fontAlgn="b">
                        <a:spcAft>
                          <a:spcPts val="0"/>
                        </a:spcAft>
                      </a:pPr>
                      <a:r>
                        <a:rPr lang="en-ZA" sz="800">
                          <a:solidFill>
                            <a:schemeClr val="tx1">
                              <a:lumMod val="75000"/>
                              <a:lumOff val="25000"/>
                            </a:schemeClr>
                          </a:solidFill>
                          <a:effectLst/>
                        </a:rPr>
                        <a:t>FOOD AND NUTRITION</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2 (0.83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2 (2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2.83</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0.40 (7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2655878859"/>
                  </a:ext>
                </a:extLst>
              </a:tr>
              <a:tr h="318436">
                <a:tc>
                  <a:txBody>
                    <a:bodyPr/>
                    <a:lstStyle/>
                    <a:p>
                      <a:pPr fontAlgn="b">
                        <a:spcAft>
                          <a:spcPts val="0"/>
                        </a:spcAft>
                      </a:pPr>
                      <a:r>
                        <a:rPr lang="en-ZA" sz="800">
                          <a:solidFill>
                            <a:schemeClr val="tx1">
                              <a:lumMod val="75000"/>
                              <a:lumOff val="25000"/>
                            </a:schemeClr>
                          </a:solidFill>
                          <a:effectLst/>
                        </a:rPr>
                        <a:t>MATHEMATICS</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4 (3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3</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0.25 (12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2529839006"/>
                  </a:ext>
                </a:extLst>
              </a:tr>
              <a:tr h="318436">
                <a:tc>
                  <a:txBody>
                    <a:bodyPr/>
                    <a:lstStyle/>
                    <a:p>
                      <a:pPr fontAlgn="b">
                        <a:spcAft>
                          <a:spcPts val="0"/>
                        </a:spcAft>
                      </a:pPr>
                      <a:r>
                        <a:rPr lang="en-ZA" sz="800">
                          <a:solidFill>
                            <a:schemeClr val="tx1">
                              <a:lumMod val="75000"/>
                              <a:lumOff val="25000"/>
                            </a:schemeClr>
                          </a:solidFill>
                          <a:effectLst/>
                        </a:rPr>
                        <a:t>STATISTICS</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1 (0.17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0.17</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0.034 (5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4073641700"/>
                  </a:ext>
                </a:extLst>
              </a:tr>
              <a:tr h="318436">
                <a:tc>
                  <a:txBody>
                    <a:bodyPr/>
                    <a:lstStyle/>
                    <a:p>
                      <a:pPr fontAlgn="b">
                        <a:spcAft>
                          <a:spcPts val="0"/>
                        </a:spcAft>
                      </a:pPr>
                      <a:r>
                        <a:rPr lang="en-ZA" sz="800">
                          <a:solidFill>
                            <a:schemeClr val="tx1">
                              <a:lumMod val="75000"/>
                              <a:lumOff val="25000"/>
                            </a:schemeClr>
                          </a:solidFill>
                          <a:effectLst/>
                        </a:rPr>
                        <a:t>PHYSICS</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3 (1.08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1.08</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0.15 (7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484715710"/>
                  </a:ext>
                </a:extLst>
              </a:tr>
              <a:tr h="318436">
                <a:tc>
                  <a:txBody>
                    <a:bodyPr/>
                    <a:lstStyle/>
                    <a:p>
                      <a:pPr fontAlgn="b">
                        <a:spcAft>
                          <a:spcPts val="0"/>
                        </a:spcAft>
                      </a:pPr>
                      <a:r>
                        <a:rPr lang="en-ZA" sz="800">
                          <a:solidFill>
                            <a:schemeClr val="tx1">
                              <a:lumMod val="75000"/>
                              <a:lumOff val="25000"/>
                            </a:schemeClr>
                          </a:solidFill>
                          <a:effectLst/>
                        </a:rPr>
                        <a:t>HORTICULTURE</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2 (0.53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0.53</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0.11 (5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2346854742"/>
                  </a:ext>
                </a:extLst>
              </a:tr>
              <a:tr h="457752">
                <a:tc>
                  <a:txBody>
                    <a:bodyPr/>
                    <a:lstStyle/>
                    <a:p>
                      <a:pPr fontAlgn="b">
                        <a:spcAft>
                          <a:spcPts val="0"/>
                        </a:spcAft>
                      </a:pPr>
                      <a:r>
                        <a:rPr lang="en-ZA" sz="800">
                          <a:solidFill>
                            <a:schemeClr val="tx1">
                              <a:lumMod val="75000"/>
                              <a:lumOff val="25000"/>
                            </a:schemeClr>
                          </a:solidFill>
                          <a:effectLst/>
                        </a:rPr>
                        <a:t>SPORTS STUDIES</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(4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257826375"/>
                  </a:ext>
                </a:extLst>
              </a:tr>
              <a:tr h="457752">
                <a:tc>
                  <a:txBody>
                    <a:bodyPr/>
                    <a:lstStyle/>
                    <a:p>
                      <a:pPr fontAlgn="b">
                        <a:spcAft>
                          <a:spcPts val="0"/>
                        </a:spcAft>
                      </a:pPr>
                      <a:r>
                        <a:rPr lang="en-ZA" sz="800">
                          <a:solidFill>
                            <a:schemeClr val="tx1">
                              <a:lumMod val="75000"/>
                              <a:lumOff val="25000"/>
                            </a:schemeClr>
                          </a:solidFill>
                          <a:effectLst/>
                        </a:rPr>
                        <a:t>MARITIME STUDIES</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5 (2.33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2.33</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0.47 (5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2086398433"/>
                  </a:ext>
                </a:extLst>
              </a:tr>
              <a:tr h="457752">
                <a:tc>
                  <a:txBody>
                    <a:bodyPr/>
                    <a:lstStyle/>
                    <a:p>
                      <a:pPr fontAlgn="b">
                        <a:spcAft>
                          <a:spcPts val="0"/>
                        </a:spcAft>
                      </a:pPr>
                      <a:r>
                        <a:rPr lang="en-ZA" sz="800">
                          <a:solidFill>
                            <a:schemeClr val="tx1">
                              <a:lumMod val="75000"/>
                              <a:lumOff val="25000"/>
                            </a:schemeClr>
                          </a:solidFill>
                          <a:effectLst/>
                        </a:rPr>
                        <a:t>CLOTHING AND TEXTILE</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endParaRPr lang="en-ZA" sz="800" b="0" i="0" u="none" strike="noStrike">
                        <a:solidFill>
                          <a:schemeClr val="tx1">
                            <a:lumMod val="75000"/>
                            <a:lumOff val="25000"/>
                          </a:schemeClr>
                        </a:solidFill>
                        <a:effectLst/>
                        <a:latin typeface="Calibri" panose="020F0502020204030204" pitchFamily="34"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(6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321338442"/>
                  </a:ext>
                </a:extLst>
              </a:tr>
              <a:tr h="318436">
                <a:tc>
                  <a:txBody>
                    <a:bodyPr/>
                    <a:lstStyle/>
                    <a:p>
                      <a:pPr fontAlgn="b">
                        <a:spcAft>
                          <a:spcPts val="0"/>
                        </a:spcAft>
                      </a:pPr>
                      <a:r>
                        <a:rPr lang="en-ZA" sz="800">
                          <a:solidFill>
                            <a:schemeClr val="tx1">
                              <a:lumMod val="75000"/>
                              <a:lumOff val="25000"/>
                            </a:schemeClr>
                          </a:solidFill>
                          <a:effectLst/>
                        </a:rPr>
                        <a:t>FACULTY</a:t>
                      </a:r>
                      <a:endParaRPr lang="en-ZA" sz="800">
                        <a:solidFill>
                          <a:schemeClr val="tx1">
                            <a:lumMod val="75000"/>
                            <a:lumOff val="25000"/>
                          </a:schemeClr>
                        </a:solidFill>
                        <a:effectLst/>
                        <a:latin typeface="+mn-lt"/>
                        <a:ea typeface="Calibri" panose="020F0502020204030204" pitchFamily="34" charset="0"/>
                        <a:cs typeface="Times New Roman" panose="02020603050405020304" pitchFamily="18" charset="0"/>
                      </a:endParaRP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92 (56.5 units) </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16 (16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10 (30 units)</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a:solidFill>
                            <a:schemeClr val="tx1">
                              <a:lumMod val="75000"/>
                              <a:lumOff val="25000"/>
                            </a:schemeClr>
                          </a:solidFill>
                          <a:effectLst/>
                          <a:latin typeface="Calibri" panose="020F0502020204030204" pitchFamily="34" charset="0"/>
                        </a:rPr>
                        <a:t>102.5</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tc>
                  <a:txBody>
                    <a:bodyPr/>
                    <a:lstStyle/>
                    <a:p>
                      <a:pPr algn="ctr" fontAlgn="b"/>
                      <a:r>
                        <a:rPr lang="en-ZA" sz="800" b="0" i="0" u="none" strike="noStrike" dirty="0">
                          <a:solidFill>
                            <a:schemeClr val="tx1">
                              <a:lumMod val="75000"/>
                              <a:lumOff val="25000"/>
                            </a:schemeClr>
                          </a:solidFill>
                          <a:effectLst/>
                          <a:latin typeface="Calibri" panose="020F0502020204030204" pitchFamily="34" charset="0"/>
                        </a:rPr>
                        <a:t>1.35 (76 staff)</a:t>
                      </a:r>
                    </a:p>
                  </a:txBody>
                  <a:tcPr marL="125641" marR="65333" marT="65333" marB="65333" anchor="b">
                    <a:lnL w="12700" cmpd="sng">
                      <a:noFill/>
                      <a:prstDash val="solid"/>
                    </a:lnL>
                    <a:lnR w="12700" cmpd="sng">
                      <a:noFill/>
                      <a:prstDash val="solid"/>
                    </a:lnR>
                    <a:lnT w="19050" cap="flat" cmpd="sng" algn="ctr">
                      <a:solidFill>
                        <a:srgbClr val="FFFFFF"/>
                      </a:solidFill>
                      <a:prstDash val="solid"/>
                    </a:lnT>
                    <a:lnB w="19050" cap="flat" cmpd="sng" algn="ctr">
                      <a:solidFill>
                        <a:srgbClr val="FFFFFF"/>
                      </a:solidFill>
                      <a:prstDash val="solid"/>
                    </a:lnB>
                    <a:solidFill>
                      <a:srgbClr val="B4BCBE">
                        <a:alpha val="34902"/>
                      </a:srgbClr>
                    </a:solidFill>
                  </a:tcPr>
                </a:tc>
                <a:extLst>
                  <a:ext uri="{0D108BD9-81ED-4DB2-BD59-A6C34878D82A}">
                    <a16:rowId xmlns="" xmlns:a16="http://schemas.microsoft.com/office/drawing/2014/main" val="2324878345"/>
                  </a:ext>
                </a:extLst>
              </a:tr>
            </a:tbl>
          </a:graphicData>
        </a:graphic>
      </p:graphicFrame>
    </p:spTree>
    <p:extLst>
      <p:ext uri="{BB962C8B-B14F-4D97-AF65-F5344CB8AC3E}">
        <p14:creationId xmlns:p14="http://schemas.microsoft.com/office/powerpoint/2010/main" val="11579712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B1A71E-2477-42F2-851F-857B9137E29D}"/>
              </a:ext>
            </a:extLst>
          </p:cNvPr>
          <p:cNvSpPr>
            <a:spLocks noGrp="1"/>
          </p:cNvSpPr>
          <p:nvPr>
            <p:ph type="title"/>
          </p:nvPr>
        </p:nvSpPr>
        <p:spPr>
          <a:xfrm>
            <a:off x="8325852" y="1118937"/>
            <a:ext cx="3404937" cy="2683187"/>
          </a:xfrm>
        </p:spPr>
        <p:txBody>
          <a:bodyPr vert="horz" lIns="91440" tIns="45720" rIns="91440" bIns="45720" rtlCol="0" anchor="b">
            <a:normAutofit/>
          </a:bodyPr>
          <a:lstStyle/>
          <a:p>
            <a:r>
              <a:rPr kumimoji="0" lang="en-US" sz="4000" b="1" i="0" u="sng" strike="noStrike" kern="1200" cap="none" spc="0" normalizeH="0" baseline="0" noProof="0" dirty="0">
                <a:ln>
                  <a:noFill/>
                </a:ln>
                <a:solidFill>
                  <a:schemeClr val="tx2"/>
                </a:solidFill>
                <a:effectLst/>
                <a:uLnTx/>
                <a:uFillTx/>
                <a:latin typeface="+mj-lt"/>
                <a:ea typeface="+mj-ea"/>
                <a:cs typeface="+mj-cs"/>
              </a:rPr>
              <a:t>2020 Research Data</a:t>
            </a:r>
            <a:br>
              <a:rPr kumimoji="0" lang="en-US" sz="4000" b="1" i="0" u="sng" strike="noStrike" kern="1200" cap="none" spc="0" normalizeH="0" baseline="0" noProof="0" dirty="0">
                <a:ln>
                  <a:noFill/>
                </a:ln>
                <a:solidFill>
                  <a:schemeClr val="tx2"/>
                </a:solidFill>
                <a:effectLst/>
                <a:uLnTx/>
                <a:uFillTx/>
                <a:latin typeface="+mj-lt"/>
                <a:ea typeface="+mj-ea"/>
                <a:cs typeface="+mj-cs"/>
              </a:rPr>
            </a:br>
            <a:endParaRPr lang="en-US" sz="4000" kern="1200" dirty="0">
              <a:solidFill>
                <a:schemeClr val="tx2"/>
              </a:solidFill>
              <a:latin typeface="+mj-lt"/>
              <a:ea typeface="+mj-ea"/>
              <a:cs typeface="+mj-cs"/>
            </a:endParaRPr>
          </a:p>
        </p:txBody>
      </p:sp>
      <p:sp>
        <p:nvSpPr>
          <p:cNvPr id="4" name="Slide Number Placeholder 3">
            <a:extLst>
              <a:ext uri="{FF2B5EF4-FFF2-40B4-BE49-F238E27FC236}">
                <a16:creationId xmlns="" xmlns:a16="http://schemas.microsoft.com/office/drawing/2014/main" id="{7183171C-B823-4B2D-84C3-81E6A6A9958A}"/>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34</a:t>
            </a:fld>
            <a:endParaRPr kumimoji="0" lang="en-US" b="0" i="0" u="none" strike="noStrike" cap="none" spc="0" normalizeH="0" baseline="0" noProof="0">
              <a:ln>
                <a:noFill/>
              </a:ln>
              <a:effectLst/>
              <a:uLnTx/>
              <a:uFillTx/>
            </a:endParaRPr>
          </a:p>
        </p:txBody>
      </p:sp>
      <p:graphicFrame>
        <p:nvGraphicFramePr>
          <p:cNvPr id="5" name="Table 4">
            <a:extLst>
              <a:ext uri="{FF2B5EF4-FFF2-40B4-BE49-F238E27FC236}">
                <a16:creationId xmlns="" xmlns:a16="http://schemas.microsoft.com/office/drawing/2014/main" id="{0E705377-9D7D-4B16-8CC5-8EBF98246049}"/>
              </a:ext>
            </a:extLst>
          </p:cNvPr>
          <p:cNvGraphicFramePr>
            <a:graphicFrameLocks noGrp="1"/>
          </p:cNvGraphicFramePr>
          <p:nvPr>
            <p:extLst>
              <p:ext uri="{D42A27DB-BD31-4B8C-83A1-F6EECF244321}">
                <p14:modId xmlns:p14="http://schemas.microsoft.com/office/powerpoint/2010/main" val="102271849"/>
              </p:ext>
            </p:extLst>
          </p:nvPr>
        </p:nvGraphicFramePr>
        <p:xfrm>
          <a:off x="-1" y="0"/>
          <a:ext cx="8322807" cy="6857385"/>
        </p:xfrm>
        <a:graphic>
          <a:graphicData uri="http://schemas.openxmlformats.org/drawingml/2006/table">
            <a:tbl>
              <a:tblPr firstRow="1" bandRow="1">
                <a:tableStyleId>{7DF18680-E054-41AD-8BC1-D1AEF772440D}</a:tableStyleId>
              </a:tblPr>
              <a:tblGrid>
                <a:gridCol w="4064410">
                  <a:extLst>
                    <a:ext uri="{9D8B030D-6E8A-4147-A177-3AD203B41FA5}">
                      <a16:colId xmlns="" xmlns:a16="http://schemas.microsoft.com/office/drawing/2014/main" val="1743864884"/>
                    </a:ext>
                  </a:extLst>
                </a:gridCol>
                <a:gridCol w="2020663">
                  <a:extLst>
                    <a:ext uri="{9D8B030D-6E8A-4147-A177-3AD203B41FA5}">
                      <a16:colId xmlns="" xmlns:a16="http://schemas.microsoft.com/office/drawing/2014/main" val="778236852"/>
                    </a:ext>
                  </a:extLst>
                </a:gridCol>
                <a:gridCol w="2237734">
                  <a:extLst>
                    <a:ext uri="{9D8B030D-6E8A-4147-A177-3AD203B41FA5}">
                      <a16:colId xmlns="" xmlns:a16="http://schemas.microsoft.com/office/drawing/2014/main" val="2161405030"/>
                    </a:ext>
                  </a:extLst>
                </a:gridCol>
              </a:tblGrid>
              <a:tr h="649569">
                <a:tc>
                  <a:txBody>
                    <a:bodyPr/>
                    <a:lstStyle/>
                    <a:p>
                      <a:pPr algn="ctr"/>
                      <a:r>
                        <a:rPr lang="en-ZA" sz="1900" dirty="0"/>
                        <a:t>Department</a:t>
                      </a:r>
                    </a:p>
                  </a:txBody>
                  <a:tcPr marL="94278" marR="94278" marT="47139" marB="47139"/>
                </a:tc>
                <a:tc>
                  <a:txBody>
                    <a:bodyPr/>
                    <a:lstStyle/>
                    <a:p>
                      <a:pPr algn="ctr"/>
                      <a:r>
                        <a:rPr lang="en-ZA" sz="1900" dirty="0"/>
                        <a:t>Units Dept.</a:t>
                      </a:r>
                    </a:p>
                  </a:txBody>
                  <a:tcPr marL="94278" marR="94278" marT="47139" marB="47139"/>
                </a:tc>
                <a:tc>
                  <a:txBody>
                    <a:bodyPr/>
                    <a:lstStyle/>
                    <a:p>
                      <a:pPr algn="ctr"/>
                      <a:r>
                        <a:rPr lang="en-ZA" sz="1900"/>
                        <a:t>Units Staff</a:t>
                      </a:r>
                    </a:p>
                  </a:txBody>
                  <a:tcPr marL="94278" marR="94278" marT="47139" marB="47139"/>
                </a:tc>
                <a:extLst>
                  <a:ext uri="{0D108BD9-81ED-4DB2-BD59-A6C34878D82A}">
                    <a16:rowId xmlns="" xmlns:a16="http://schemas.microsoft.com/office/drawing/2014/main" val="2468615448"/>
                  </a:ext>
                </a:extLst>
              </a:tr>
              <a:tr h="517318">
                <a:tc>
                  <a:txBody>
                    <a:bodyPr/>
                    <a:lstStyle/>
                    <a:p>
                      <a:pPr fontAlgn="b">
                        <a:spcAft>
                          <a:spcPts val="0"/>
                        </a:spcAft>
                      </a:pPr>
                      <a:r>
                        <a:rPr lang="en-ZA" sz="1900" b="1">
                          <a:effectLst/>
                        </a:rPr>
                        <a:t>BIOTECHNOLOGY</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ZA" sz="1900" b="1" u="none" strike="noStrike">
                          <a:effectLst/>
                        </a:rPr>
                        <a:t>46.76</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5.85 (8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1553858718"/>
                  </a:ext>
                </a:extLst>
              </a:tr>
              <a:tr h="517318">
                <a:tc>
                  <a:txBody>
                    <a:bodyPr/>
                    <a:lstStyle/>
                    <a:p>
                      <a:pPr fontAlgn="b">
                        <a:spcAft>
                          <a:spcPts val="0"/>
                        </a:spcAft>
                      </a:pPr>
                      <a:r>
                        <a:rPr lang="en-ZA" sz="1900" b="1">
                          <a:effectLst/>
                        </a:rPr>
                        <a:t>FOOD SCIENCE</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ZA" sz="1900" b="1" u="none" strike="noStrike">
                          <a:effectLst/>
                        </a:rPr>
                        <a:t>19.3</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3.86 (5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1492845546"/>
                  </a:ext>
                </a:extLst>
              </a:tr>
              <a:tr h="517318">
                <a:tc>
                  <a:txBody>
                    <a:bodyPr/>
                    <a:lstStyle/>
                    <a:p>
                      <a:pPr fontAlgn="b">
                        <a:spcAft>
                          <a:spcPts val="0"/>
                        </a:spcAft>
                      </a:pPr>
                      <a:r>
                        <a:rPr lang="en-ZA" sz="1900" b="1">
                          <a:effectLst/>
                        </a:rPr>
                        <a:t>CHEMISTRY </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ZA" sz="1900" b="1" u="none" strike="noStrike">
                          <a:effectLst/>
                        </a:rPr>
                        <a:t>45.13</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4.10 (11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642625137"/>
                  </a:ext>
                </a:extLst>
              </a:tr>
              <a:tr h="517318">
                <a:tc>
                  <a:txBody>
                    <a:bodyPr/>
                    <a:lstStyle/>
                    <a:p>
                      <a:pPr fontAlgn="b">
                        <a:spcAft>
                          <a:spcPts val="0"/>
                        </a:spcAft>
                      </a:pPr>
                      <a:r>
                        <a:rPr lang="en-ZA" sz="1900" b="1">
                          <a:effectLst/>
                        </a:rPr>
                        <a:t>FOOD AND NUTRITION</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ZA" sz="1900" b="1" u="none" strike="noStrike">
                          <a:effectLst/>
                        </a:rPr>
                        <a:t>7.65</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0.85 (9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2357209169"/>
                  </a:ext>
                </a:extLst>
              </a:tr>
              <a:tr h="517318">
                <a:tc>
                  <a:txBody>
                    <a:bodyPr/>
                    <a:lstStyle/>
                    <a:p>
                      <a:pPr fontAlgn="b">
                        <a:spcAft>
                          <a:spcPts val="0"/>
                        </a:spcAft>
                      </a:pPr>
                      <a:r>
                        <a:rPr lang="en-ZA" sz="1900" b="1">
                          <a:effectLst/>
                        </a:rPr>
                        <a:t>MATHEMATICS</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US" sz="1900" b="1" u="none" strike="noStrike">
                          <a:solidFill>
                            <a:srgbClr val="000000"/>
                          </a:solidFill>
                          <a:effectLst/>
                        </a:rPr>
                        <a:t>9.94</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0.71 (14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199457984"/>
                  </a:ext>
                </a:extLst>
              </a:tr>
              <a:tr h="517318">
                <a:tc>
                  <a:txBody>
                    <a:bodyPr/>
                    <a:lstStyle/>
                    <a:p>
                      <a:pPr fontAlgn="b">
                        <a:spcAft>
                          <a:spcPts val="0"/>
                        </a:spcAft>
                      </a:pPr>
                      <a:r>
                        <a:rPr lang="en-ZA" sz="1900" b="1">
                          <a:effectLst/>
                        </a:rPr>
                        <a:t>STATISTICS</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US" sz="1900" b="1" i="0" u="none" strike="noStrike">
                          <a:solidFill>
                            <a:srgbClr val="000000"/>
                          </a:solidFill>
                          <a:effectLst/>
                          <a:latin typeface="Calibri" panose="020F0502020204030204" pitchFamily="34" charset="0"/>
                        </a:rPr>
                        <a:t>1</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dirty="0">
                          <a:effectLst/>
                        </a:rPr>
                        <a:t>0.17 (6 staff)</a:t>
                      </a:r>
                      <a:endParaRPr lang="en-ZA" sz="1900" b="1" i="0" u="none" strike="noStrike" dirty="0">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1896014764"/>
                  </a:ext>
                </a:extLst>
              </a:tr>
              <a:tr h="517318">
                <a:tc>
                  <a:txBody>
                    <a:bodyPr/>
                    <a:lstStyle/>
                    <a:p>
                      <a:pPr fontAlgn="b">
                        <a:spcAft>
                          <a:spcPts val="0"/>
                        </a:spcAft>
                      </a:pPr>
                      <a:r>
                        <a:rPr lang="en-ZA" sz="1900" b="1">
                          <a:effectLst/>
                        </a:rPr>
                        <a:t>PHYSICS</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US" sz="1900" b="1" u="none" strike="noStrike">
                          <a:solidFill>
                            <a:srgbClr val="000000"/>
                          </a:solidFill>
                          <a:effectLst/>
                        </a:rPr>
                        <a:t>0</a:t>
                      </a:r>
                      <a:r>
                        <a:rPr lang="en-ZA" sz="1900" b="1" u="none" strike="noStrike">
                          <a:solidFill>
                            <a:srgbClr val="000000"/>
                          </a:solidFill>
                          <a:effectLst/>
                        </a:rPr>
                        <a:t>.66</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0.07 (9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392050668"/>
                  </a:ext>
                </a:extLst>
              </a:tr>
              <a:tr h="517318">
                <a:tc>
                  <a:txBody>
                    <a:bodyPr/>
                    <a:lstStyle/>
                    <a:p>
                      <a:pPr fontAlgn="b">
                        <a:spcAft>
                          <a:spcPts val="0"/>
                        </a:spcAft>
                      </a:pPr>
                      <a:r>
                        <a:rPr lang="en-ZA" sz="1900" b="1">
                          <a:effectLst/>
                        </a:rPr>
                        <a:t>HORTICULTURE</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ZA" sz="1900" b="1" u="none" strike="noStrike">
                          <a:effectLst/>
                        </a:rPr>
                        <a:t>0.5</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0.06 (8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2825575962"/>
                  </a:ext>
                </a:extLst>
              </a:tr>
              <a:tr h="517318">
                <a:tc>
                  <a:txBody>
                    <a:bodyPr/>
                    <a:lstStyle/>
                    <a:p>
                      <a:pPr fontAlgn="b">
                        <a:spcAft>
                          <a:spcPts val="0"/>
                        </a:spcAft>
                      </a:pPr>
                      <a:r>
                        <a:rPr lang="en-ZA" sz="1900" b="1">
                          <a:effectLst/>
                        </a:rPr>
                        <a:t>SPORTS STUDIES</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US" sz="1900" b="1" i="0" u="none" strike="noStrike">
                          <a:solidFill>
                            <a:srgbClr val="000000"/>
                          </a:solidFill>
                          <a:effectLst/>
                          <a:latin typeface="Calibri" panose="020F0502020204030204" pitchFamily="34" charset="0"/>
                        </a:rPr>
                        <a:t>0.2</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0.03 (6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3759572154"/>
                  </a:ext>
                </a:extLst>
              </a:tr>
              <a:tr h="517318">
                <a:tc>
                  <a:txBody>
                    <a:bodyPr/>
                    <a:lstStyle/>
                    <a:p>
                      <a:pPr fontAlgn="b">
                        <a:spcAft>
                          <a:spcPts val="0"/>
                        </a:spcAft>
                      </a:pPr>
                      <a:r>
                        <a:rPr lang="en-ZA" sz="1900" b="1">
                          <a:effectLst/>
                        </a:rPr>
                        <a:t>MARITIME STUDIES</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US" sz="1900" b="1" i="0" u="none" strike="noStrike">
                          <a:solidFill>
                            <a:srgbClr val="000000"/>
                          </a:solidFill>
                          <a:effectLst/>
                          <a:latin typeface="Calibri" panose="020F0502020204030204" pitchFamily="34" charset="0"/>
                        </a:rPr>
                        <a:t>1.60</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0.23 (7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2155049519"/>
                  </a:ext>
                </a:extLst>
              </a:tr>
              <a:tr h="517318">
                <a:tc>
                  <a:txBody>
                    <a:bodyPr/>
                    <a:lstStyle/>
                    <a:p>
                      <a:pPr fontAlgn="b">
                        <a:spcAft>
                          <a:spcPts val="0"/>
                        </a:spcAft>
                      </a:pPr>
                      <a:r>
                        <a:rPr lang="en-ZA" sz="1900" b="1">
                          <a:effectLst/>
                        </a:rPr>
                        <a:t>CLOTHING AND TEXTILE</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US" sz="1900" b="1" u="none" strike="noStrike">
                          <a:solidFill>
                            <a:srgbClr val="000000"/>
                          </a:solidFill>
                          <a:effectLst/>
                        </a:rPr>
                        <a:t>-</a:t>
                      </a:r>
                      <a:endParaRPr lang="en-ZA" sz="1900" b="1" i="0" u="none" strike="noStrike">
                        <a:solidFill>
                          <a:srgbClr val="000000"/>
                        </a:solidFill>
                        <a:effectLst/>
                        <a:latin typeface="Calibri" panose="020F0502020204030204" pitchFamily="34" charset="0"/>
                      </a:endParaRPr>
                    </a:p>
                  </a:txBody>
                  <a:tcPr marL="9821" marR="9821" marT="9821" marB="0" anchor="b"/>
                </a:tc>
                <a:tc>
                  <a:txBody>
                    <a:bodyPr/>
                    <a:lstStyle/>
                    <a:p>
                      <a:pPr algn="ctr" fontAlgn="b"/>
                      <a:r>
                        <a:rPr lang="en-ZA" sz="1900" b="1" u="none" strike="noStrike">
                          <a:effectLst/>
                        </a:rPr>
                        <a:t>0 (6 staff)</a:t>
                      </a:r>
                      <a:endParaRPr lang="en-ZA" sz="1900" b="1" i="0" u="none" strike="noStrike">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306533139"/>
                  </a:ext>
                </a:extLst>
              </a:tr>
              <a:tr h="517318">
                <a:tc>
                  <a:txBody>
                    <a:bodyPr/>
                    <a:lstStyle/>
                    <a:p>
                      <a:pPr fontAlgn="b">
                        <a:spcAft>
                          <a:spcPts val="0"/>
                        </a:spcAft>
                      </a:pPr>
                      <a:r>
                        <a:rPr lang="en-ZA" sz="1900" b="1">
                          <a:effectLst/>
                        </a:rPr>
                        <a:t>FACULTY</a:t>
                      </a:r>
                      <a:endParaRPr lang="en-ZA" sz="1900" b="1">
                        <a:effectLst/>
                        <a:latin typeface="+mn-lt"/>
                        <a:ea typeface="Calibri" panose="020F0502020204030204" pitchFamily="34" charset="0"/>
                        <a:cs typeface="Times New Roman" panose="02020603050405020304" pitchFamily="18" charset="0"/>
                      </a:endParaRPr>
                    </a:p>
                  </a:txBody>
                  <a:tcPr marL="9821" marR="9821" marT="9821" marB="0" anchor="b"/>
                </a:tc>
                <a:tc>
                  <a:txBody>
                    <a:bodyPr/>
                    <a:lstStyle/>
                    <a:p>
                      <a:pPr algn="ctr" fontAlgn="b"/>
                      <a:r>
                        <a:rPr lang="en-US" sz="1900" b="1" i="0" u="none" strike="noStrike">
                          <a:solidFill>
                            <a:srgbClr val="000000"/>
                          </a:solidFill>
                          <a:effectLst/>
                          <a:latin typeface="Calibri" panose="020F0502020204030204" pitchFamily="34" charset="0"/>
                        </a:rPr>
                        <a:t>1</a:t>
                      </a:r>
                      <a:r>
                        <a:rPr lang="en-ZA" sz="1900" b="1" i="0" u="none" strike="noStrike">
                          <a:solidFill>
                            <a:srgbClr val="000000"/>
                          </a:solidFill>
                          <a:effectLst/>
                          <a:latin typeface="Calibri" panose="020F0502020204030204" pitchFamily="34" charset="0"/>
                        </a:rPr>
                        <a:t>32.74</a:t>
                      </a:r>
                    </a:p>
                  </a:txBody>
                  <a:tcPr marL="9821" marR="9821" marT="9821" marB="0" anchor="b"/>
                </a:tc>
                <a:tc>
                  <a:txBody>
                    <a:bodyPr/>
                    <a:lstStyle/>
                    <a:p>
                      <a:pPr algn="ctr" fontAlgn="b"/>
                      <a:r>
                        <a:rPr lang="en-ZA" sz="1900" b="1" u="none" strike="noStrike" dirty="0">
                          <a:effectLst/>
                        </a:rPr>
                        <a:t>1.49 (89 staff)</a:t>
                      </a:r>
                      <a:endParaRPr lang="en-ZA" sz="1900" b="1" i="0" u="none" strike="noStrike" dirty="0">
                        <a:solidFill>
                          <a:srgbClr val="000000"/>
                        </a:solidFill>
                        <a:effectLst/>
                        <a:latin typeface="Calibri" panose="020F0502020204030204" pitchFamily="34" charset="0"/>
                      </a:endParaRPr>
                    </a:p>
                  </a:txBody>
                  <a:tcPr marL="9821" marR="9821" marT="9821" marB="0" anchor="b"/>
                </a:tc>
                <a:extLst>
                  <a:ext uri="{0D108BD9-81ED-4DB2-BD59-A6C34878D82A}">
                    <a16:rowId xmlns="" xmlns:a16="http://schemas.microsoft.com/office/drawing/2014/main" val="990081835"/>
                  </a:ext>
                </a:extLst>
              </a:tr>
            </a:tbl>
          </a:graphicData>
        </a:graphic>
      </p:graphicFrame>
    </p:spTree>
    <p:extLst>
      <p:ext uri="{BB962C8B-B14F-4D97-AF65-F5344CB8AC3E}">
        <p14:creationId xmlns:p14="http://schemas.microsoft.com/office/powerpoint/2010/main" val="197010630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Rectangle 2"/>
          <p:cNvSpPr/>
          <p:nvPr/>
        </p:nvSpPr>
        <p:spPr>
          <a:xfrm>
            <a:off x="804672" y="3121701"/>
            <a:ext cx="3658053" cy="1786515"/>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Tx/>
              <a:buSzTx/>
              <a:tabLst/>
              <a:defRPr/>
            </a:pPr>
            <a:r>
              <a:rPr kumimoji="0" lang="en-US" sz="4000" b="1" i="0" u="sng" strike="noStrike" kern="1200" cap="none" spc="0" normalizeH="0" baseline="0" noProof="0">
                <a:ln>
                  <a:noFill/>
                </a:ln>
                <a:solidFill>
                  <a:schemeClr val="tx2"/>
                </a:solidFill>
                <a:effectLst/>
                <a:uLnTx/>
                <a:uFillTx/>
                <a:latin typeface="+mj-lt"/>
                <a:ea typeface="+mj-ea"/>
                <a:cs typeface="+mj-cs"/>
              </a:rPr>
              <a:t>2019 Research Data</a:t>
            </a:r>
          </a:p>
        </p:txBody>
      </p:sp>
      <p:sp>
        <p:nvSpPr>
          <p:cNvPr id="4" name="Slide Number Placeholder 3">
            <a:extLst>
              <a:ext uri="{FF2B5EF4-FFF2-40B4-BE49-F238E27FC236}">
                <a16:creationId xmlns="" xmlns:a16="http://schemas.microsoft.com/office/drawing/2014/main" id="{89DCFF4D-C6F4-4941-8B11-BEC3D2933621}"/>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35</a:t>
            </a:fld>
            <a:endParaRPr kumimoji="0" lang="en-US" b="0" i="0" u="none" strike="noStrike" cap="none" spc="0" normalizeH="0" baseline="0" noProof="0">
              <a:ln>
                <a:noFill/>
              </a:ln>
              <a:effectLst/>
              <a:uLnTx/>
              <a:uFillTx/>
            </a:endParaRPr>
          </a:p>
        </p:txBody>
      </p:sp>
      <p:graphicFrame>
        <p:nvGraphicFramePr>
          <p:cNvPr id="5" name="Table 4">
            <a:extLst>
              <a:ext uri="{FF2B5EF4-FFF2-40B4-BE49-F238E27FC236}">
                <a16:creationId xmlns="" xmlns:a16="http://schemas.microsoft.com/office/drawing/2014/main" id="{C0F6F84C-DD54-254E-878B-8DE464015D44}"/>
              </a:ext>
            </a:extLst>
          </p:cNvPr>
          <p:cNvGraphicFramePr>
            <a:graphicFrameLocks noGrp="1"/>
          </p:cNvGraphicFramePr>
          <p:nvPr>
            <p:extLst>
              <p:ext uri="{D42A27DB-BD31-4B8C-83A1-F6EECF244321}">
                <p14:modId xmlns:p14="http://schemas.microsoft.com/office/powerpoint/2010/main" val="4132861406"/>
              </p:ext>
            </p:extLst>
          </p:nvPr>
        </p:nvGraphicFramePr>
        <p:xfrm>
          <a:off x="6095997" y="622506"/>
          <a:ext cx="6019802" cy="5360855"/>
        </p:xfrm>
        <a:graphic>
          <a:graphicData uri="http://schemas.openxmlformats.org/drawingml/2006/table">
            <a:tbl>
              <a:tblPr firstRow="1" bandRow="1">
                <a:solidFill>
                  <a:schemeClr val="bg1"/>
                </a:solidFill>
                <a:tableStyleId>{93296810-A885-4BE3-A3E7-6D5BEEA58F35}</a:tableStyleId>
              </a:tblPr>
              <a:tblGrid>
                <a:gridCol w="1300520">
                  <a:extLst>
                    <a:ext uri="{9D8B030D-6E8A-4147-A177-3AD203B41FA5}">
                      <a16:colId xmlns="" xmlns:a16="http://schemas.microsoft.com/office/drawing/2014/main" val="4136551521"/>
                    </a:ext>
                  </a:extLst>
                </a:gridCol>
                <a:gridCol w="1014062">
                  <a:extLst>
                    <a:ext uri="{9D8B030D-6E8A-4147-A177-3AD203B41FA5}">
                      <a16:colId xmlns="" xmlns:a16="http://schemas.microsoft.com/office/drawing/2014/main" val="394623070"/>
                    </a:ext>
                  </a:extLst>
                </a:gridCol>
                <a:gridCol w="1024974">
                  <a:extLst>
                    <a:ext uri="{9D8B030D-6E8A-4147-A177-3AD203B41FA5}">
                      <a16:colId xmlns="" xmlns:a16="http://schemas.microsoft.com/office/drawing/2014/main" val="227729638"/>
                    </a:ext>
                  </a:extLst>
                </a:gridCol>
                <a:gridCol w="837867">
                  <a:extLst>
                    <a:ext uri="{9D8B030D-6E8A-4147-A177-3AD203B41FA5}">
                      <a16:colId xmlns="" xmlns:a16="http://schemas.microsoft.com/office/drawing/2014/main" val="30196663"/>
                    </a:ext>
                  </a:extLst>
                </a:gridCol>
                <a:gridCol w="863556">
                  <a:extLst>
                    <a:ext uri="{9D8B030D-6E8A-4147-A177-3AD203B41FA5}">
                      <a16:colId xmlns="" xmlns:a16="http://schemas.microsoft.com/office/drawing/2014/main" val="2874215111"/>
                    </a:ext>
                  </a:extLst>
                </a:gridCol>
                <a:gridCol w="978823">
                  <a:extLst>
                    <a:ext uri="{9D8B030D-6E8A-4147-A177-3AD203B41FA5}">
                      <a16:colId xmlns="" xmlns:a16="http://schemas.microsoft.com/office/drawing/2014/main" val="2906825092"/>
                    </a:ext>
                  </a:extLst>
                </a:gridCol>
              </a:tblGrid>
              <a:tr h="459007">
                <a:tc>
                  <a:txBody>
                    <a:bodyPr/>
                    <a:lstStyle/>
                    <a:p>
                      <a:pPr algn="ctr"/>
                      <a:r>
                        <a:rPr lang="en-ZA" sz="800" b="0" cap="none" spc="0" dirty="0">
                          <a:solidFill>
                            <a:schemeClr val="bg1"/>
                          </a:solidFill>
                        </a:rPr>
                        <a:t>Department</a:t>
                      </a:r>
                    </a:p>
                  </a:txBody>
                  <a:tcPr marL="71112" marR="54702" marT="54702" marB="54702" anchor="ctr">
                    <a:lnL w="19050" cap="flat" cmpd="sng" algn="ctr">
                      <a:solidFill>
                        <a:schemeClr val="tx1"/>
                      </a:solidFill>
                      <a:prstDash val="solid"/>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ZA" sz="800" b="0" cap="none" spc="0">
                          <a:solidFill>
                            <a:schemeClr val="bg1"/>
                          </a:solidFill>
                        </a:rPr>
                        <a:t>Number of Publications</a:t>
                      </a:r>
                    </a:p>
                  </a:txBody>
                  <a:tcPr marL="71112" marR="54702" marT="54702" marB="5470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ZA" sz="800" b="0" cap="none" spc="0">
                          <a:solidFill>
                            <a:schemeClr val="bg1"/>
                          </a:solidFill>
                        </a:rPr>
                        <a:t>No of Masters graduates</a:t>
                      </a:r>
                    </a:p>
                  </a:txBody>
                  <a:tcPr marL="71112" marR="54702" marT="54702" marB="5470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ZA" sz="800" b="0" cap="none" spc="0">
                          <a:solidFill>
                            <a:schemeClr val="bg1"/>
                          </a:solidFill>
                        </a:rPr>
                        <a:t>No of</a:t>
                      </a:r>
                      <a:r>
                        <a:rPr lang="en-ZA" sz="800" b="0" cap="none" spc="0" baseline="0">
                          <a:solidFill>
                            <a:schemeClr val="bg1"/>
                          </a:solidFill>
                        </a:rPr>
                        <a:t> </a:t>
                      </a:r>
                      <a:r>
                        <a:rPr lang="en-ZA" sz="800" b="0" cap="none" spc="0">
                          <a:solidFill>
                            <a:schemeClr val="bg1"/>
                          </a:solidFill>
                        </a:rPr>
                        <a:t>PhD graduates</a:t>
                      </a:r>
                    </a:p>
                  </a:txBody>
                  <a:tcPr marL="71112" marR="54702" marT="54702" marB="5470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ZA" sz="800" b="0" cap="none" spc="0">
                          <a:solidFill>
                            <a:schemeClr val="bg1"/>
                          </a:solidFill>
                        </a:rPr>
                        <a:t>Units Dept.</a:t>
                      </a:r>
                    </a:p>
                  </a:txBody>
                  <a:tcPr marL="71112" marR="54702" marT="54702" marB="54702" anchor="ctr">
                    <a:lnL w="12700" cmpd="sng">
                      <a:noFill/>
                    </a:lnL>
                    <a:lnR w="12700" cmpd="sng">
                      <a:noFill/>
                    </a:lnR>
                    <a:lnT w="19050" cap="flat" cmpd="sng" algn="ctr">
                      <a:solidFill>
                        <a:schemeClr val="tx1"/>
                      </a:solidFill>
                      <a:prstDash val="solid"/>
                    </a:lnT>
                    <a:lnB w="38100" cmpd="sng">
                      <a:noFill/>
                    </a:lnB>
                    <a:solidFill>
                      <a:schemeClr val="tx1"/>
                    </a:solidFill>
                  </a:tcPr>
                </a:tc>
                <a:tc>
                  <a:txBody>
                    <a:bodyPr/>
                    <a:lstStyle/>
                    <a:p>
                      <a:pPr algn="ctr"/>
                      <a:r>
                        <a:rPr lang="en-ZA" sz="800" b="0" cap="none" spc="0">
                          <a:solidFill>
                            <a:schemeClr val="bg1"/>
                          </a:solidFill>
                        </a:rPr>
                        <a:t>Units Staff</a:t>
                      </a:r>
                    </a:p>
                  </a:txBody>
                  <a:tcPr marL="71112" marR="54702" marT="54702" marB="54702" anchor="ctr">
                    <a:lnL w="12700" cmpd="sng">
                      <a:noFill/>
                    </a:lnL>
                    <a:lnR w="12700" cmpd="sng">
                      <a:noFill/>
                    </a:lnR>
                    <a:lnT w="19050" cap="flat" cmpd="sng" algn="ctr">
                      <a:solidFill>
                        <a:schemeClr val="tx1"/>
                      </a:solidFill>
                      <a:prstDash val="solid"/>
                    </a:lnT>
                    <a:lnB w="38100" cmpd="sng">
                      <a:noFill/>
                    </a:lnB>
                    <a:solidFill>
                      <a:schemeClr val="tx1"/>
                    </a:solidFill>
                  </a:tcPr>
                </a:tc>
                <a:extLst>
                  <a:ext uri="{0D108BD9-81ED-4DB2-BD59-A6C34878D82A}">
                    <a16:rowId xmlns="" xmlns:a16="http://schemas.microsoft.com/office/drawing/2014/main" val="1307074999"/>
                  </a:ext>
                </a:extLst>
              </a:tr>
              <a:tr h="459007">
                <a:tc>
                  <a:txBody>
                    <a:bodyPr/>
                    <a:lstStyle/>
                    <a:p>
                      <a:pPr fontAlgn="b">
                        <a:spcAft>
                          <a:spcPts val="0"/>
                        </a:spcAft>
                      </a:pPr>
                      <a:r>
                        <a:rPr lang="en-ZA" sz="800" b="1" cap="none" spc="0">
                          <a:solidFill>
                            <a:schemeClr val="tx1"/>
                          </a:solidFill>
                          <a:effectLst/>
                        </a:rPr>
                        <a:t>BIOTECHNOLOGY</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58 (14.6483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2 (2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4 (12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28.6483</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3.45 (8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38100" cmpd="sng">
                      <a:noFill/>
                    </a:lnT>
                    <a:lnB w="6350" cap="flat" cmpd="sng" algn="ctr">
                      <a:solidFill>
                        <a:schemeClr val="tx1">
                          <a:lumMod val="50000"/>
                          <a:lumOff val="50000"/>
                        </a:schemeClr>
                      </a:solidFill>
                      <a:prstDash val="solid"/>
                    </a:lnB>
                    <a:noFill/>
                  </a:tcPr>
                </a:tc>
                <a:extLst>
                  <a:ext uri="{0D108BD9-81ED-4DB2-BD59-A6C34878D82A}">
                    <a16:rowId xmlns="" xmlns:a16="http://schemas.microsoft.com/office/drawing/2014/main" val="4244666411"/>
                  </a:ext>
                </a:extLst>
              </a:tr>
              <a:tr h="459007">
                <a:tc>
                  <a:txBody>
                    <a:bodyPr/>
                    <a:lstStyle/>
                    <a:p>
                      <a:pPr fontAlgn="b">
                        <a:spcAft>
                          <a:spcPts val="0"/>
                        </a:spcAft>
                      </a:pPr>
                      <a:r>
                        <a:rPr lang="en-ZA" sz="800" b="1" cap="none" spc="0">
                          <a:solidFill>
                            <a:schemeClr val="tx1"/>
                          </a:solidFill>
                          <a:effectLst/>
                        </a:rPr>
                        <a:t>FOOD TECHNOLOGY</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12 (8.3429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1 (1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1 (3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12.3429</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4.13 (4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 xmlns:a16="http://schemas.microsoft.com/office/drawing/2014/main" val="485355599"/>
                  </a:ext>
                </a:extLst>
              </a:tr>
              <a:tr h="459007">
                <a:tc>
                  <a:txBody>
                    <a:bodyPr/>
                    <a:lstStyle/>
                    <a:p>
                      <a:pPr fontAlgn="b">
                        <a:spcAft>
                          <a:spcPts val="0"/>
                        </a:spcAft>
                      </a:pPr>
                      <a:r>
                        <a:rPr lang="en-ZA" sz="800" b="1" cap="none" spc="0">
                          <a:solidFill>
                            <a:schemeClr val="tx1"/>
                          </a:solidFill>
                          <a:effectLst/>
                        </a:rPr>
                        <a:t>CHEMISTRY </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52 (29.4329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8 (8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2 (6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43.4329</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3.72 (13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 xmlns:a16="http://schemas.microsoft.com/office/drawing/2014/main" val="4155385584"/>
                  </a:ext>
                </a:extLst>
              </a:tr>
              <a:tr h="459007">
                <a:tc>
                  <a:txBody>
                    <a:bodyPr/>
                    <a:lstStyle/>
                    <a:p>
                      <a:pPr fontAlgn="b">
                        <a:spcAft>
                          <a:spcPts val="0"/>
                        </a:spcAft>
                      </a:pPr>
                      <a:r>
                        <a:rPr lang="en-ZA" sz="800" b="1" cap="none" spc="0">
                          <a:solidFill>
                            <a:schemeClr val="tx1"/>
                          </a:solidFill>
                          <a:effectLst/>
                        </a:rPr>
                        <a:t>FOOD AND NUTRITION</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2 (1.33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3 (3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4.33</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0.40 (7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 xmlns:a16="http://schemas.microsoft.com/office/drawing/2014/main" val="589413970"/>
                  </a:ext>
                </a:extLst>
              </a:tr>
              <a:tr h="459007">
                <a:tc>
                  <a:txBody>
                    <a:bodyPr/>
                    <a:lstStyle/>
                    <a:p>
                      <a:pPr fontAlgn="b">
                        <a:spcAft>
                          <a:spcPts val="0"/>
                        </a:spcAft>
                      </a:pPr>
                      <a:r>
                        <a:rPr lang="en-ZA" sz="800" b="1" cap="none" spc="0">
                          <a:solidFill>
                            <a:schemeClr val="tx1"/>
                          </a:solidFill>
                          <a:effectLst/>
                        </a:rPr>
                        <a:t>MATHEMATICS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16 (8.0866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US" sz="800" b="1" i="0" u="none" strike="noStrike" cap="none" spc="0">
                          <a:solidFill>
                            <a:schemeClr val="tx1"/>
                          </a:solidFill>
                          <a:effectLst/>
                          <a:latin typeface="Calibri" panose="020F0502020204030204" pitchFamily="34" charset="0"/>
                        </a:rPr>
                        <a:t>8</a:t>
                      </a:r>
                      <a:r>
                        <a:rPr lang="en-ZA" sz="800" b="1" i="0" u="none" strike="noStrike" cap="none" spc="0">
                          <a:solidFill>
                            <a:schemeClr val="tx1"/>
                          </a:solidFill>
                          <a:effectLst/>
                          <a:latin typeface="Calibri" panose="020F0502020204030204" pitchFamily="34" charset="0"/>
                        </a:rPr>
                        <a:t>.0866</a:t>
                      </a: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0.25 (12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 xmlns:a16="http://schemas.microsoft.com/office/drawing/2014/main" val="722718301"/>
                  </a:ext>
                </a:extLst>
              </a:tr>
              <a:tr h="307448">
                <a:tc>
                  <a:txBody>
                    <a:bodyPr/>
                    <a:lstStyle/>
                    <a:p>
                      <a:pPr fontAlgn="b">
                        <a:spcAft>
                          <a:spcPts val="0"/>
                        </a:spcAft>
                      </a:pPr>
                      <a:r>
                        <a:rPr lang="en-ZA" sz="800" b="1" cap="none" spc="0">
                          <a:solidFill>
                            <a:schemeClr val="tx1"/>
                          </a:solidFill>
                          <a:effectLst/>
                        </a:rPr>
                        <a:t>STATISTICS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0.034 (5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 xmlns:a16="http://schemas.microsoft.com/office/drawing/2014/main" val="2058767677"/>
                  </a:ext>
                </a:extLst>
              </a:tr>
              <a:tr h="307448">
                <a:tc>
                  <a:txBody>
                    <a:bodyPr/>
                    <a:lstStyle/>
                    <a:p>
                      <a:pPr fontAlgn="b">
                        <a:spcAft>
                          <a:spcPts val="0"/>
                        </a:spcAft>
                      </a:pPr>
                      <a:r>
                        <a:rPr lang="en-ZA" sz="800" b="1" cap="none" spc="0">
                          <a:solidFill>
                            <a:schemeClr val="tx1"/>
                          </a:solidFill>
                          <a:effectLst/>
                        </a:rPr>
                        <a:t>PHYSICS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6 (0.88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US" sz="800" b="1" i="0" u="none" strike="noStrike" cap="none" spc="0">
                          <a:solidFill>
                            <a:schemeClr val="tx1"/>
                          </a:solidFill>
                          <a:effectLst/>
                          <a:latin typeface="Calibri" panose="020F0502020204030204" pitchFamily="34" charset="0"/>
                        </a:rPr>
                        <a:t>0</a:t>
                      </a:r>
                      <a:r>
                        <a:rPr lang="en-ZA" sz="800" b="1" i="0" u="none" strike="noStrike" cap="none" spc="0">
                          <a:solidFill>
                            <a:schemeClr val="tx1"/>
                          </a:solidFill>
                          <a:effectLst/>
                          <a:latin typeface="Calibri" panose="020F0502020204030204" pitchFamily="34" charset="0"/>
                        </a:rPr>
                        <a:t>.88</a:t>
                      </a: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0.15 (7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 xmlns:a16="http://schemas.microsoft.com/office/drawing/2014/main" val="391159124"/>
                  </a:ext>
                </a:extLst>
              </a:tr>
              <a:tr h="307448">
                <a:tc>
                  <a:txBody>
                    <a:bodyPr/>
                    <a:lstStyle/>
                    <a:p>
                      <a:pPr fontAlgn="b">
                        <a:spcAft>
                          <a:spcPts val="0"/>
                        </a:spcAft>
                      </a:pPr>
                      <a:r>
                        <a:rPr lang="en-ZA" sz="800" b="1" cap="none" spc="0">
                          <a:solidFill>
                            <a:schemeClr val="tx1"/>
                          </a:solidFill>
                          <a:effectLst/>
                        </a:rPr>
                        <a:t>HORTICULTURE</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1 (0.33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0.33</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0.11 (5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 xmlns:a16="http://schemas.microsoft.com/office/drawing/2014/main" val="3516228119"/>
                  </a:ext>
                </a:extLst>
              </a:tr>
              <a:tr h="307448">
                <a:tc>
                  <a:txBody>
                    <a:bodyPr/>
                    <a:lstStyle/>
                    <a:p>
                      <a:pPr fontAlgn="b">
                        <a:spcAft>
                          <a:spcPts val="0"/>
                        </a:spcAft>
                      </a:pPr>
                      <a:r>
                        <a:rPr lang="en-ZA" sz="800" b="1" cap="none" spc="0">
                          <a:solidFill>
                            <a:schemeClr val="tx1"/>
                          </a:solidFill>
                          <a:effectLst/>
                        </a:rPr>
                        <a:t>SPORTS STUDIES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US" sz="800" b="1" i="0" u="none" strike="noStrike" cap="none" spc="0">
                          <a:solidFill>
                            <a:schemeClr val="tx1"/>
                          </a:solidFill>
                          <a:effectLst/>
                          <a:latin typeface="Calibri" panose="020F0502020204030204" pitchFamily="34" charset="0"/>
                        </a:rPr>
                        <a:t>8</a:t>
                      </a:r>
                      <a:r>
                        <a:rPr lang="en-ZA" sz="800" b="1" i="0" u="none" strike="noStrike" cap="none" spc="0">
                          <a:solidFill>
                            <a:schemeClr val="tx1"/>
                          </a:solidFill>
                          <a:effectLst/>
                          <a:latin typeface="Calibri" panose="020F0502020204030204" pitchFamily="34" charset="0"/>
                        </a:rPr>
                        <a:t> (2.29)</a:t>
                      </a: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US" sz="800" b="1" i="0" u="none" strike="noStrike" cap="none" spc="0">
                          <a:solidFill>
                            <a:schemeClr val="tx1"/>
                          </a:solidFill>
                          <a:effectLst/>
                          <a:latin typeface="Calibri" panose="020F0502020204030204" pitchFamily="34" charset="0"/>
                        </a:rPr>
                        <a:t>2</a:t>
                      </a:r>
                      <a:r>
                        <a:rPr lang="en-ZA" sz="800" b="1" i="0" u="none" strike="noStrike" cap="none" spc="0">
                          <a:solidFill>
                            <a:schemeClr val="tx1"/>
                          </a:solidFill>
                          <a:effectLst/>
                          <a:latin typeface="Calibri" panose="020F0502020204030204" pitchFamily="34" charset="0"/>
                        </a:rPr>
                        <a:t>.29</a:t>
                      </a: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(4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 xmlns:a16="http://schemas.microsoft.com/office/drawing/2014/main" val="2154977887"/>
                  </a:ext>
                </a:extLst>
              </a:tr>
              <a:tr h="459007">
                <a:tc>
                  <a:txBody>
                    <a:bodyPr/>
                    <a:lstStyle/>
                    <a:p>
                      <a:pPr fontAlgn="b">
                        <a:spcAft>
                          <a:spcPts val="0"/>
                        </a:spcAft>
                      </a:pPr>
                      <a:r>
                        <a:rPr lang="en-ZA" sz="800" b="1" cap="none" spc="0">
                          <a:solidFill>
                            <a:schemeClr val="tx1"/>
                          </a:solidFill>
                          <a:effectLst/>
                        </a:rPr>
                        <a:t>MARITIME STUDIES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10 (4.97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4.97</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0.47 (5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 xmlns:a16="http://schemas.microsoft.com/office/drawing/2014/main" val="289983628"/>
                  </a:ext>
                </a:extLst>
              </a:tr>
              <a:tr h="459007">
                <a:tc>
                  <a:txBody>
                    <a:bodyPr/>
                    <a:lstStyle/>
                    <a:p>
                      <a:pPr fontAlgn="b">
                        <a:spcAft>
                          <a:spcPts val="0"/>
                        </a:spcAft>
                      </a:pPr>
                      <a:r>
                        <a:rPr lang="en-ZA" sz="800" b="1" cap="none" spc="0">
                          <a:solidFill>
                            <a:schemeClr val="tx1"/>
                          </a:solidFill>
                          <a:effectLst/>
                        </a:rPr>
                        <a:t>CLOTHING AND TEXTILE</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US" sz="800" b="1" i="0" u="none" strike="noStrike" cap="none" spc="0">
                          <a:solidFill>
                            <a:schemeClr val="tx1"/>
                          </a:solidFill>
                          <a:effectLst/>
                          <a:latin typeface="Calibri" panose="020F0502020204030204" pitchFamily="34" charset="0"/>
                        </a:rPr>
                        <a:t>-</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tc>
                  <a:txBody>
                    <a:bodyPr/>
                    <a:lstStyle/>
                    <a:p>
                      <a:pPr algn="ctr" fontAlgn="b"/>
                      <a:r>
                        <a:rPr lang="en-ZA" sz="800" b="1" u="none" strike="noStrike" cap="none" spc="0">
                          <a:solidFill>
                            <a:schemeClr val="tx1"/>
                          </a:solidFill>
                          <a:effectLst/>
                        </a:rPr>
                        <a:t>(6 staff)</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12700" cmpd="sng">
                      <a:noFill/>
                      <a:prstDash val="solid"/>
                    </a:lnT>
                    <a:lnB w="6350" cap="flat" cmpd="sng" algn="ctr">
                      <a:solidFill>
                        <a:schemeClr val="tx1">
                          <a:lumMod val="50000"/>
                          <a:lumOff val="50000"/>
                        </a:schemeClr>
                      </a:solidFill>
                      <a:prstDash val="solid"/>
                    </a:lnB>
                    <a:noFill/>
                  </a:tcPr>
                </a:tc>
                <a:extLst>
                  <a:ext uri="{0D108BD9-81ED-4DB2-BD59-A6C34878D82A}">
                    <a16:rowId xmlns="" xmlns:a16="http://schemas.microsoft.com/office/drawing/2014/main" val="943689137"/>
                  </a:ext>
                </a:extLst>
              </a:tr>
              <a:tr h="459007">
                <a:tc>
                  <a:txBody>
                    <a:bodyPr/>
                    <a:lstStyle/>
                    <a:p>
                      <a:pPr fontAlgn="b">
                        <a:spcAft>
                          <a:spcPts val="0"/>
                        </a:spcAft>
                      </a:pPr>
                      <a:r>
                        <a:rPr lang="en-ZA" sz="800" b="1" cap="none" spc="0">
                          <a:solidFill>
                            <a:schemeClr val="tx1"/>
                          </a:solidFill>
                          <a:effectLst/>
                        </a:rPr>
                        <a:t>FACULTY</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165 (70.3107 units) </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14 (14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7 (21 units)</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a:solidFill>
                            <a:schemeClr val="tx1"/>
                          </a:solidFill>
                          <a:effectLst/>
                        </a:rPr>
                        <a:t>105.3107</a:t>
                      </a:r>
                      <a:endParaRPr lang="en-ZA" sz="800" b="1" i="0" u="none" strike="noStrike" cap="none" spc="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9050" cap="flat" cmpd="sng" algn="ctr">
                      <a:solidFill>
                        <a:schemeClr val="tx1"/>
                      </a:solid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tc>
                  <a:txBody>
                    <a:bodyPr/>
                    <a:lstStyle/>
                    <a:p>
                      <a:pPr algn="ctr" fontAlgn="b"/>
                      <a:r>
                        <a:rPr lang="en-ZA" sz="800" b="1" u="none" strike="noStrike" cap="none" spc="0" dirty="0">
                          <a:solidFill>
                            <a:schemeClr val="tx1"/>
                          </a:solidFill>
                          <a:effectLst/>
                        </a:rPr>
                        <a:t>1.30 (81 staff)</a:t>
                      </a:r>
                      <a:endParaRPr lang="en-ZA" sz="800" b="1" i="0" u="none" strike="noStrike" cap="none" spc="0" dirty="0">
                        <a:solidFill>
                          <a:schemeClr val="tx1"/>
                        </a:solidFill>
                        <a:effectLst/>
                        <a:latin typeface="Calibri" panose="020F0502020204030204" pitchFamily="34" charset="0"/>
                      </a:endParaRPr>
                    </a:p>
                  </a:txBody>
                  <a:tcPr marL="71112" marR="5698" marT="54702" marB="54702" anchor="b">
                    <a:lnL w="19050" cap="flat" cmpd="sng" algn="ctr">
                      <a:solidFill>
                        <a:schemeClr val="tx1"/>
                      </a:solidFill>
                      <a:prstDash val="solid"/>
                    </a:lnL>
                    <a:lnR w="12700" cmpd="sng">
                      <a:noFill/>
                      <a:prstDash val="solid"/>
                    </a:lnR>
                    <a:lnT w="6350" cap="flat" cmpd="sng" algn="ctr">
                      <a:solidFill>
                        <a:schemeClr val="tx1">
                          <a:lumMod val="50000"/>
                          <a:lumOff val="50000"/>
                        </a:schemeClr>
                      </a:solidFill>
                      <a:prstDash val="solid"/>
                    </a:lnT>
                    <a:lnB w="12700" cmpd="sng">
                      <a:noFill/>
                      <a:prstDash val="solid"/>
                    </a:lnB>
                    <a:solidFill>
                      <a:schemeClr val="bg1">
                        <a:lumMod val="85000"/>
                      </a:schemeClr>
                    </a:solidFill>
                  </a:tcPr>
                </a:tc>
                <a:extLst>
                  <a:ext uri="{0D108BD9-81ED-4DB2-BD59-A6C34878D82A}">
                    <a16:rowId xmlns="" xmlns:a16="http://schemas.microsoft.com/office/drawing/2014/main" val="4002537810"/>
                  </a:ext>
                </a:extLst>
              </a:tr>
            </a:tbl>
          </a:graphicData>
        </a:graphic>
      </p:graphicFrame>
    </p:spTree>
    <p:extLst>
      <p:ext uri="{BB962C8B-B14F-4D97-AF65-F5344CB8AC3E}">
        <p14:creationId xmlns:p14="http://schemas.microsoft.com/office/powerpoint/2010/main" val="35717164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6B1A71E-2477-42F2-851F-857B9137E29D}"/>
              </a:ext>
            </a:extLst>
          </p:cNvPr>
          <p:cNvSpPr>
            <a:spLocks noGrp="1"/>
          </p:cNvSpPr>
          <p:nvPr>
            <p:ph type="title"/>
          </p:nvPr>
        </p:nvSpPr>
        <p:spPr>
          <a:xfrm>
            <a:off x="8325852" y="1118937"/>
            <a:ext cx="3404937" cy="2683187"/>
          </a:xfrm>
        </p:spPr>
        <p:txBody>
          <a:bodyPr vert="horz" lIns="91440" tIns="45720" rIns="91440" bIns="45720" rtlCol="0" anchor="b">
            <a:normAutofit/>
          </a:bodyPr>
          <a:lstStyle/>
          <a:p>
            <a:r>
              <a:rPr kumimoji="0" lang="en-US" sz="4000" b="1" i="0" u="sng" strike="noStrike" kern="1200" cap="none" spc="0" normalizeH="0" baseline="0" noProof="0">
                <a:ln>
                  <a:noFill/>
                </a:ln>
                <a:solidFill>
                  <a:schemeClr val="tx2"/>
                </a:solidFill>
                <a:effectLst/>
                <a:uLnTx/>
                <a:uFillTx/>
                <a:latin typeface="+mj-lt"/>
                <a:ea typeface="+mj-ea"/>
                <a:cs typeface="+mj-cs"/>
              </a:rPr>
              <a:t>2021 Research Data</a:t>
            </a:r>
            <a:br>
              <a:rPr kumimoji="0" lang="en-US" sz="4000" b="1" i="0" u="sng" strike="noStrike" kern="1200" cap="none" spc="0" normalizeH="0" baseline="0" noProof="0">
                <a:ln>
                  <a:noFill/>
                </a:ln>
                <a:solidFill>
                  <a:schemeClr val="tx2"/>
                </a:solidFill>
                <a:effectLst/>
                <a:uLnTx/>
                <a:uFillTx/>
                <a:latin typeface="+mj-lt"/>
                <a:ea typeface="+mj-ea"/>
                <a:cs typeface="+mj-cs"/>
              </a:rPr>
            </a:br>
            <a:endParaRPr lang="en-US" sz="4000" kern="1200">
              <a:solidFill>
                <a:schemeClr val="tx2"/>
              </a:solidFill>
              <a:latin typeface="+mj-lt"/>
              <a:ea typeface="+mj-ea"/>
              <a:cs typeface="+mj-cs"/>
            </a:endParaRPr>
          </a:p>
        </p:txBody>
      </p:sp>
      <p:sp>
        <p:nvSpPr>
          <p:cNvPr id="4" name="Slide Number Placeholder 3">
            <a:extLst>
              <a:ext uri="{FF2B5EF4-FFF2-40B4-BE49-F238E27FC236}">
                <a16:creationId xmlns="" xmlns:a16="http://schemas.microsoft.com/office/drawing/2014/main" id="{7183171C-B823-4B2D-84C3-81E6A6A9958A}"/>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36</a:t>
            </a:fld>
            <a:endParaRPr kumimoji="0" lang="en-US" b="0" i="0" u="none" strike="noStrike" cap="none" spc="0" normalizeH="0" baseline="0" noProof="0">
              <a:ln>
                <a:noFill/>
              </a:ln>
              <a:effectLst/>
              <a:uLnTx/>
              <a:uFillTx/>
            </a:endParaRPr>
          </a:p>
        </p:txBody>
      </p:sp>
      <p:graphicFrame>
        <p:nvGraphicFramePr>
          <p:cNvPr id="5" name="Table 4">
            <a:extLst>
              <a:ext uri="{FF2B5EF4-FFF2-40B4-BE49-F238E27FC236}">
                <a16:creationId xmlns="" xmlns:a16="http://schemas.microsoft.com/office/drawing/2014/main" id="{F3E5898E-B701-458E-8F2F-904786BCC68A}"/>
              </a:ext>
            </a:extLst>
          </p:cNvPr>
          <p:cNvGraphicFramePr>
            <a:graphicFrameLocks noGrp="1"/>
          </p:cNvGraphicFramePr>
          <p:nvPr>
            <p:extLst>
              <p:ext uri="{D42A27DB-BD31-4B8C-83A1-F6EECF244321}">
                <p14:modId xmlns:p14="http://schemas.microsoft.com/office/powerpoint/2010/main" val="264699104"/>
              </p:ext>
            </p:extLst>
          </p:nvPr>
        </p:nvGraphicFramePr>
        <p:xfrm>
          <a:off x="1160567" y="1118937"/>
          <a:ext cx="6967809" cy="5602542"/>
        </p:xfrm>
        <a:graphic>
          <a:graphicData uri="http://schemas.openxmlformats.org/drawingml/2006/table">
            <a:tbl>
              <a:tblPr firstRow="1" bandRow="1">
                <a:noFill/>
                <a:tableStyleId>{21E4AEA4-8DFA-4A89-87EB-49C32662AFE0}</a:tableStyleId>
              </a:tblPr>
              <a:tblGrid>
                <a:gridCol w="1522543">
                  <a:extLst>
                    <a:ext uri="{9D8B030D-6E8A-4147-A177-3AD203B41FA5}">
                      <a16:colId xmlns="" xmlns:a16="http://schemas.microsoft.com/office/drawing/2014/main" val="4136551521"/>
                    </a:ext>
                  </a:extLst>
                </a:gridCol>
                <a:gridCol w="1391698">
                  <a:extLst>
                    <a:ext uri="{9D8B030D-6E8A-4147-A177-3AD203B41FA5}">
                      <a16:colId xmlns="" xmlns:a16="http://schemas.microsoft.com/office/drawing/2014/main" val="394623070"/>
                    </a:ext>
                  </a:extLst>
                </a:gridCol>
                <a:gridCol w="1427728">
                  <a:extLst>
                    <a:ext uri="{9D8B030D-6E8A-4147-A177-3AD203B41FA5}">
                      <a16:colId xmlns="" xmlns:a16="http://schemas.microsoft.com/office/drawing/2014/main" val="227729638"/>
                    </a:ext>
                  </a:extLst>
                </a:gridCol>
                <a:gridCol w="1107258">
                  <a:extLst>
                    <a:ext uri="{9D8B030D-6E8A-4147-A177-3AD203B41FA5}">
                      <a16:colId xmlns="" xmlns:a16="http://schemas.microsoft.com/office/drawing/2014/main" val="30196663"/>
                    </a:ext>
                  </a:extLst>
                </a:gridCol>
                <a:gridCol w="669218">
                  <a:extLst>
                    <a:ext uri="{9D8B030D-6E8A-4147-A177-3AD203B41FA5}">
                      <a16:colId xmlns="" xmlns:a16="http://schemas.microsoft.com/office/drawing/2014/main" val="2874215111"/>
                    </a:ext>
                  </a:extLst>
                </a:gridCol>
                <a:gridCol w="849364">
                  <a:extLst>
                    <a:ext uri="{9D8B030D-6E8A-4147-A177-3AD203B41FA5}">
                      <a16:colId xmlns="" xmlns:a16="http://schemas.microsoft.com/office/drawing/2014/main" val="2906825092"/>
                    </a:ext>
                  </a:extLst>
                </a:gridCol>
              </a:tblGrid>
              <a:tr h="573362">
                <a:tc>
                  <a:txBody>
                    <a:bodyPr/>
                    <a:lstStyle/>
                    <a:p>
                      <a:pPr algn="ctr"/>
                      <a:r>
                        <a:rPr lang="en-ZA" sz="1200" b="0" cap="none" spc="0">
                          <a:solidFill>
                            <a:schemeClr val="tx1"/>
                          </a:solidFill>
                        </a:rPr>
                        <a:t>Department</a:t>
                      </a:r>
                    </a:p>
                  </a:txBody>
                  <a:tcPr marL="23413" marR="23413" marT="23413" marB="46826" anchor="b">
                    <a:lnL w="12700" cmpd="sng">
                      <a:noFill/>
                    </a:lnL>
                    <a:lnR w="12700" cmpd="sng">
                      <a:noFill/>
                    </a:lnR>
                    <a:lnT w="9525" cap="flat" cmpd="sng" algn="ctr">
                      <a:noFill/>
                      <a:prstDash val="solid"/>
                    </a:lnT>
                    <a:lnB w="38100" cmpd="sng">
                      <a:noFill/>
                    </a:lnB>
                    <a:noFill/>
                  </a:tcPr>
                </a:tc>
                <a:tc>
                  <a:txBody>
                    <a:bodyPr/>
                    <a:lstStyle/>
                    <a:p>
                      <a:pPr algn="ctr"/>
                      <a:r>
                        <a:rPr lang="en-ZA" sz="1200" b="0" cap="none" spc="0">
                          <a:solidFill>
                            <a:schemeClr val="tx1"/>
                          </a:solidFill>
                        </a:rPr>
                        <a:t>Number of Publications</a:t>
                      </a:r>
                    </a:p>
                  </a:txBody>
                  <a:tcPr marL="23413" marR="23413" marT="23413" marB="46826" anchor="b">
                    <a:lnL w="12700" cmpd="sng">
                      <a:noFill/>
                    </a:lnL>
                    <a:lnR w="12700" cmpd="sng">
                      <a:noFill/>
                    </a:lnR>
                    <a:lnT w="9525" cap="flat" cmpd="sng" algn="ctr">
                      <a:noFill/>
                      <a:prstDash val="solid"/>
                    </a:lnT>
                    <a:lnB w="38100" cmpd="sng">
                      <a:noFill/>
                    </a:lnB>
                    <a:noFill/>
                  </a:tcPr>
                </a:tc>
                <a:tc>
                  <a:txBody>
                    <a:bodyPr/>
                    <a:lstStyle/>
                    <a:p>
                      <a:pPr algn="ctr"/>
                      <a:r>
                        <a:rPr lang="en-ZA" sz="1200" b="0" cap="none" spc="0">
                          <a:solidFill>
                            <a:schemeClr val="tx1"/>
                          </a:solidFill>
                        </a:rPr>
                        <a:t>No of Masters graduates</a:t>
                      </a:r>
                    </a:p>
                  </a:txBody>
                  <a:tcPr marL="23413" marR="23413" marT="23413" marB="46826" anchor="b">
                    <a:lnL w="12700" cmpd="sng">
                      <a:noFill/>
                    </a:lnL>
                    <a:lnR w="12700" cmpd="sng">
                      <a:noFill/>
                    </a:lnR>
                    <a:lnT w="9525" cap="flat" cmpd="sng" algn="ctr">
                      <a:noFill/>
                      <a:prstDash val="solid"/>
                    </a:lnT>
                    <a:lnB w="38100" cmpd="sng">
                      <a:noFill/>
                    </a:lnB>
                    <a:noFill/>
                  </a:tcPr>
                </a:tc>
                <a:tc>
                  <a:txBody>
                    <a:bodyPr/>
                    <a:lstStyle/>
                    <a:p>
                      <a:pPr algn="ctr"/>
                      <a:r>
                        <a:rPr lang="en-ZA" sz="1200" b="0" cap="none" spc="0">
                          <a:solidFill>
                            <a:schemeClr val="tx1"/>
                          </a:solidFill>
                        </a:rPr>
                        <a:t>No of</a:t>
                      </a:r>
                      <a:r>
                        <a:rPr lang="en-ZA" sz="1200" b="0" cap="none" spc="0" baseline="0">
                          <a:solidFill>
                            <a:schemeClr val="tx1"/>
                          </a:solidFill>
                        </a:rPr>
                        <a:t> </a:t>
                      </a:r>
                      <a:r>
                        <a:rPr lang="en-ZA" sz="1200" b="0" cap="none" spc="0">
                          <a:solidFill>
                            <a:schemeClr val="tx1"/>
                          </a:solidFill>
                        </a:rPr>
                        <a:t>PhD graduates</a:t>
                      </a:r>
                    </a:p>
                  </a:txBody>
                  <a:tcPr marL="23413" marR="23413" marT="23413" marB="46826" anchor="b">
                    <a:lnL w="12700" cmpd="sng">
                      <a:noFill/>
                    </a:lnL>
                    <a:lnR w="12700" cmpd="sng">
                      <a:noFill/>
                    </a:lnR>
                    <a:lnT w="9525" cap="flat" cmpd="sng" algn="ctr">
                      <a:noFill/>
                      <a:prstDash val="solid"/>
                    </a:lnT>
                    <a:lnB w="38100" cmpd="sng">
                      <a:noFill/>
                    </a:lnB>
                    <a:noFill/>
                  </a:tcPr>
                </a:tc>
                <a:tc>
                  <a:txBody>
                    <a:bodyPr/>
                    <a:lstStyle/>
                    <a:p>
                      <a:pPr algn="ctr"/>
                      <a:r>
                        <a:rPr lang="en-ZA" sz="1200" b="0" cap="none" spc="0">
                          <a:solidFill>
                            <a:schemeClr val="tx1"/>
                          </a:solidFill>
                        </a:rPr>
                        <a:t>Units Dept.</a:t>
                      </a:r>
                    </a:p>
                  </a:txBody>
                  <a:tcPr marL="23413" marR="23413" marT="23413" marB="46826" anchor="b">
                    <a:lnL w="12700" cmpd="sng">
                      <a:noFill/>
                    </a:lnL>
                    <a:lnR w="12700" cmpd="sng">
                      <a:noFill/>
                    </a:lnR>
                    <a:lnT w="9525" cap="flat" cmpd="sng" algn="ctr">
                      <a:noFill/>
                      <a:prstDash val="solid"/>
                    </a:lnT>
                    <a:lnB w="38100" cmpd="sng">
                      <a:noFill/>
                    </a:lnB>
                    <a:noFill/>
                  </a:tcPr>
                </a:tc>
                <a:tc>
                  <a:txBody>
                    <a:bodyPr/>
                    <a:lstStyle/>
                    <a:p>
                      <a:pPr algn="ctr"/>
                      <a:r>
                        <a:rPr lang="en-ZA" sz="1200" b="0" cap="none" spc="0">
                          <a:solidFill>
                            <a:schemeClr val="tx1"/>
                          </a:solidFill>
                        </a:rPr>
                        <a:t>Units Staff</a:t>
                      </a:r>
                    </a:p>
                  </a:txBody>
                  <a:tcPr marL="23413" marR="23413" marT="23413" marB="46826" anchor="b">
                    <a:lnL w="12700" cmpd="sng">
                      <a:noFill/>
                    </a:lnL>
                    <a:lnR w="12700" cmpd="sng">
                      <a:noFill/>
                    </a:lnR>
                    <a:lnT w="9525" cap="flat" cmpd="sng" algn="ctr">
                      <a:noFill/>
                      <a:prstDash val="solid"/>
                    </a:lnT>
                    <a:lnB w="38100" cmpd="sng">
                      <a:noFill/>
                    </a:lnB>
                    <a:noFill/>
                  </a:tcPr>
                </a:tc>
                <a:extLst>
                  <a:ext uri="{0D108BD9-81ED-4DB2-BD59-A6C34878D82A}">
                    <a16:rowId xmlns="" xmlns:a16="http://schemas.microsoft.com/office/drawing/2014/main" val="1307074999"/>
                  </a:ext>
                </a:extLst>
              </a:tr>
              <a:tr h="447748">
                <a:tc>
                  <a:txBody>
                    <a:bodyPr/>
                    <a:lstStyle/>
                    <a:p>
                      <a:pPr fontAlgn="b">
                        <a:spcAft>
                          <a:spcPts val="0"/>
                        </a:spcAft>
                      </a:pPr>
                      <a:r>
                        <a:rPr lang="en-ZA" sz="900" b="1" cap="none" spc="0">
                          <a:solidFill>
                            <a:schemeClr val="tx1"/>
                          </a:solidFill>
                          <a:effectLst/>
                        </a:rPr>
                        <a:t>BIOTECHNOLOGY</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134 (24.98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1 (1 unit)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3 (9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34.98</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38100" cmpd="sng">
                      <a:noFill/>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4.37 (8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38100" cmpd="sng">
                      <a:noFill/>
                    </a:lnT>
                    <a:lnB w="12700" cap="flat" cmpd="sng" algn="ctr">
                      <a:solidFill>
                        <a:schemeClr val="accent1"/>
                      </a:solidFill>
                      <a:prstDash val="solid"/>
                    </a:lnB>
                    <a:noFill/>
                  </a:tcPr>
                </a:tc>
                <a:extLst>
                  <a:ext uri="{0D108BD9-81ED-4DB2-BD59-A6C34878D82A}">
                    <a16:rowId xmlns="" xmlns:a16="http://schemas.microsoft.com/office/drawing/2014/main" val="4244666411"/>
                  </a:ext>
                </a:extLst>
              </a:tr>
              <a:tr h="447748">
                <a:tc>
                  <a:txBody>
                    <a:bodyPr/>
                    <a:lstStyle/>
                    <a:p>
                      <a:pPr fontAlgn="b">
                        <a:spcAft>
                          <a:spcPts val="0"/>
                        </a:spcAft>
                      </a:pPr>
                      <a:r>
                        <a:rPr lang="en-ZA" sz="900" b="1" cap="none" spc="0">
                          <a:solidFill>
                            <a:schemeClr val="tx1"/>
                          </a:solidFill>
                          <a:effectLst/>
                        </a:rPr>
                        <a:t>FOOD SCIENCE</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36 (8.68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2 (2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10.68</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2.14 (5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 xmlns:a16="http://schemas.microsoft.com/office/drawing/2014/main" val="485355599"/>
                  </a:ext>
                </a:extLst>
              </a:tr>
              <a:tr h="447748">
                <a:tc>
                  <a:txBody>
                    <a:bodyPr/>
                    <a:lstStyle/>
                    <a:p>
                      <a:pPr fontAlgn="b">
                        <a:spcAft>
                          <a:spcPts val="0"/>
                        </a:spcAft>
                      </a:pPr>
                      <a:r>
                        <a:rPr lang="en-ZA" sz="900" b="1" cap="none" spc="0">
                          <a:solidFill>
                            <a:schemeClr val="tx1"/>
                          </a:solidFill>
                          <a:effectLst/>
                        </a:rPr>
                        <a:t>CHEMISTRY </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70 (19.85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6 (6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i="0" u="none" strike="noStrike" cap="none" spc="0">
                          <a:solidFill>
                            <a:schemeClr val="tx1"/>
                          </a:solidFill>
                          <a:effectLst/>
                          <a:latin typeface="Calibri" panose="020F0502020204030204" pitchFamily="34" charset="0"/>
                        </a:rPr>
                        <a:t>2 (6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31.85</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2.90 (11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 xmlns:a16="http://schemas.microsoft.com/office/drawing/2014/main" val="4155385584"/>
                  </a:ext>
                </a:extLst>
              </a:tr>
              <a:tr h="447748">
                <a:tc>
                  <a:txBody>
                    <a:bodyPr/>
                    <a:lstStyle/>
                    <a:p>
                      <a:pPr fontAlgn="b">
                        <a:spcAft>
                          <a:spcPts val="0"/>
                        </a:spcAft>
                      </a:pPr>
                      <a:r>
                        <a:rPr lang="en-ZA" sz="900" b="1" cap="none" spc="0">
                          <a:solidFill>
                            <a:schemeClr val="tx1"/>
                          </a:solidFill>
                          <a:effectLst/>
                        </a:rPr>
                        <a:t>FOOD AND NUTRITION</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9 (2.44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3 (3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5.44</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0.60 (9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 xmlns:a16="http://schemas.microsoft.com/office/drawing/2014/main" val="589413970"/>
                  </a:ext>
                </a:extLst>
              </a:tr>
              <a:tr h="447748">
                <a:tc>
                  <a:txBody>
                    <a:bodyPr/>
                    <a:lstStyle/>
                    <a:p>
                      <a:pPr fontAlgn="b">
                        <a:spcAft>
                          <a:spcPts val="0"/>
                        </a:spcAft>
                      </a:pPr>
                      <a:r>
                        <a:rPr lang="en-ZA" sz="900" b="1" cap="none" spc="0">
                          <a:solidFill>
                            <a:schemeClr val="tx1"/>
                          </a:solidFill>
                          <a:effectLst/>
                        </a:rPr>
                        <a:t>MATHEMATICS</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13 (4.16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u="none" strike="noStrike" cap="none" spc="0">
                          <a:solidFill>
                            <a:schemeClr val="tx1"/>
                          </a:solidFill>
                          <a:effectLst/>
                        </a:rPr>
                        <a:t>4.16</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0.30 (14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 xmlns:a16="http://schemas.microsoft.com/office/drawing/2014/main" val="722718301"/>
                  </a:ext>
                </a:extLst>
              </a:tr>
              <a:tr h="275850">
                <a:tc>
                  <a:txBody>
                    <a:bodyPr/>
                    <a:lstStyle/>
                    <a:p>
                      <a:pPr fontAlgn="b">
                        <a:spcAft>
                          <a:spcPts val="0"/>
                        </a:spcAft>
                      </a:pPr>
                      <a:r>
                        <a:rPr lang="en-ZA" sz="900" b="1" cap="none" spc="0">
                          <a:solidFill>
                            <a:schemeClr val="tx1"/>
                          </a:solidFill>
                          <a:effectLst/>
                        </a:rPr>
                        <a:t>STATISTICS</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US" sz="900" b="1" i="0" u="none" strike="noStrike" cap="none" spc="0">
                          <a:solidFill>
                            <a:schemeClr val="tx1"/>
                          </a:solidFill>
                          <a:effectLst/>
                          <a:latin typeface="Calibri" panose="020F0502020204030204" pitchFamily="34" charset="0"/>
                        </a:rPr>
                        <a: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US" sz="900" b="1" i="0" u="none" strike="noStrike" cap="none" spc="0">
                          <a:solidFill>
                            <a:schemeClr val="tx1"/>
                          </a:solidFill>
                          <a:effectLst/>
                          <a:latin typeface="Calibri" panose="020F0502020204030204" pitchFamily="34" charset="0"/>
                        </a:rPr>
                        <a: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US" sz="900" b="1" i="0" u="none" strike="noStrike" cap="none" spc="0">
                          <a:solidFill>
                            <a:schemeClr val="tx1"/>
                          </a:solidFill>
                          <a:effectLst/>
                          <a:latin typeface="Calibri" panose="020F0502020204030204" pitchFamily="34" charset="0"/>
                        </a:rPr>
                        <a: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US" sz="900" b="1" i="0" u="none" strike="noStrike" cap="none" spc="0">
                          <a:solidFill>
                            <a:schemeClr val="tx1"/>
                          </a:solidFill>
                          <a:effectLst/>
                          <a:latin typeface="Calibri" panose="020F0502020204030204" pitchFamily="34" charset="0"/>
                        </a:rPr>
                        <a: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0 (4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 xmlns:a16="http://schemas.microsoft.com/office/drawing/2014/main" val="2058767677"/>
                  </a:ext>
                </a:extLst>
              </a:tr>
              <a:tr h="447748">
                <a:tc>
                  <a:txBody>
                    <a:bodyPr/>
                    <a:lstStyle/>
                    <a:p>
                      <a:pPr fontAlgn="b">
                        <a:spcAft>
                          <a:spcPts val="0"/>
                        </a:spcAft>
                      </a:pPr>
                      <a:r>
                        <a:rPr lang="en-ZA" sz="900" b="1" cap="none" spc="0">
                          <a:solidFill>
                            <a:schemeClr val="tx1"/>
                          </a:solidFill>
                          <a:effectLst/>
                        </a:rPr>
                        <a:t>PHYSICS</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3 (0.83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i="0" u="none" strike="noStrike" cap="none" spc="0">
                          <a:solidFill>
                            <a:schemeClr val="tx1"/>
                          </a:solidFill>
                          <a:effectLst/>
                          <a:latin typeface="Calibri" panose="020F0502020204030204" pitchFamily="34" charset="0"/>
                        </a:rPr>
                        <a: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i="0" u="none" strike="noStrike" cap="none" spc="0">
                          <a:solidFill>
                            <a:schemeClr val="tx1"/>
                          </a:solidFill>
                          <a:effectLst/>
                          <a:latin typeface="Calibri" panose="020F0502020204030204" pitchFamily="34" charset="0"/>
                        </a:rPr>
                        <a:t>1 (3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3.83</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0.43 (9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 xmlns:a16="http://schemas.microsoft.com/office/drawing/2014/main" val="391159124"/>
                  </a:ext>
                </a:extLst>
              </a:tr>
              <a:tr h="447748">
                <a:tc>
                  <a:txBody>
                    <a:bodyPr/>
                    <a:lstStyle/>
                    <a:p>
                      <a:pPr fontAlgn="b">
                        <a:spcAft>
                          <a:spcPts val="0"/>
                        </a:spcAft>
                      </a:pPr>
                      <a:r>
                        <a:rPr lang="en-ZA" sz="900" b="1" cap="none" spc="0">
                          <a:solidFill>
                            <a:schemeClr val="tx1"/>
                          </a:solidFill>
                          <a:effectLst/>
                        </a:rPr>
                        <a:t>HORTICULTURE</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3 (1.33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US" sz="900" b="1" i="0" u="none" strike="noStrike" cap="none" spc="0">
                          <a:solidFill>
                            <a:schemeClr val="tx1"/>
                          </a:solidFill>
                          <a:effectLst/>
                          <a:latin typeface="Calibri" panose="020F0502020204030204" pitchFamily="34" charset="0"/>
                        </a:rPr>
                        <a:t>1</a:t>
                      </a:r>
                      <a:r>
                        <a:rPr lang="en-ZA" sz="900" b="1" i="0" u="none" strike="noStrike" cap="none" spc="0">
                          <a:solidFill>
                            <a:schemeClr val="tx1"/>
                          </a:solidFill>
                          <a:effectLst/>
                          <a:latin typeface="Calibri" panose="020F0502020204030204" pitchFamily="34" charset="0"/>
                        </a:rPr>
                        <a:t>.33</a:t>
                      </a: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0.19 (7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 xmlns:a16="http://schemas.microsoft.com/office/drawing/2014/main" val="3516228119"/>
                  </a:ext>
                </a:extLst>
              </a:tr>
              <a:tr h="275850">
                <a:tc>
                  <a:txBody>
                    <a:bodyPr/>
                    <a:lstStyle/>
                    <a:p>
                      <a:pPr fontAlgn="b">
                        <a:spcAft>
                          <a:spcPts val="0"/>
                        </a:spcAft>
                      </a:pPr>
                      <a:r>
                        <a:rPr lang="en-ZA" sz="900" b="1" cap="none" spc="0">
                          <a:solidFill>
                            <a:schemeClr val="tx1"/>
                          </a:solidFill>
                          <a:effectLst/>
                        </a:rPr>
                        <a:t>SPORTS STUDIES</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i="0" u="none" strike="noStrike" cap="none" spc="0">
                          <a:solidFill>
                            <a:schemeClr val="tx1"/>
                          </a:solidFill>
                          <a:effectLst/>
                          <a:latin typeface="Calibri" panose="020F0502020204030204" pitchFamily="34" charset="0"/>
                        </a:rPr>
                        <a: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i="0" u="none" strike="noStrike" cap="none" spc="0">
                          <a:solidFill>
                            <a:schemeClr val="tx1"/>
                          </a:solidFill>
                          <a:effectLst/>
                          <a:latin typeface="Calibri" panose="020F0502020204030204" pitchFamily="34" charset="0"/>
                        </a:rPr>
                        <a: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i="0" u="none" strike="noStrike" cap="none" spc="0">
                          <a:solidFill>
                            <a:schemeClr val="tx1"/>
                          </a:solidFill>
                          <a:effectLst/>
                          <a:latin typeface="Calibri" panose="020F0502020204030204" pitchFamily="34" charset="0"/>
                        </a:rPr>
                        <a: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i="0" u="none" strike="noStrike" cap="none" spc="0">
                          <a:solidFill>
                            <a:schemeClr val="tx1"/>
                          </a:solidFill>
                          <a:effectLst/>
                          <a:latin typeface="Calibri" panose="020F0502020204030204" pitchFamily="34" charset="0"/>
                        </a:rPr>
                        <a:t>-</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0 (5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 xmlns:a16="http://schemas.microsoft.com/office/drawing/2014/main" val="2154977887"/>
                  </a:ext>
                </a:extLst>
              </a:tr>
              <a:tr h="447748">
                <a:tc>
                  <a:txBody>
                    <a:bodyPr/>
                    <a:lstStyle/>
                    <a:p>
                      <a:pPr fontAlgn="b">
                        <a:spcAft>
                          <a:spcPts val="0"/>
                        </a:spcAft>
                      </a:pPr>
                      <a:r>
                        <a:rPr lang="en-ZA" sz="900" b="1" cap="none" spc="0">
                          <a:solidFill>
                            <a:schemeClr val="tx1"/>
                          </a:solidFill>
                          <a:effectLst/>
                        </a:rPr>
                        <a:t>MARITIME STUDIES</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6 (16.66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US" sz="900" b="1" i="0" u="none" strike="noStrike" cap="none" spc="0">
                          <a:solidFill>
                            <a:schemeClr val="tx1"/>
                          </a:solidFill>
                          <a:effectLst/>
                          <a:latin typeface="Calibri" panose="020F0502020204030204" pitchFamily="34" charset="0"/>
                        </a:rPr>
                        <a:t>16.66</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2.78 (6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 xmlns:a16="http://schemas.microsoft.com/office/drawing/2014/main" val="289983628"/>
                  </a:ext>
                </a:extLst>
              </a:tr>
              <a:tr h="447748">
                <a:tc>
                  <a:txBody>
                    <a:bodyPr/>
                    <a:lstStyle/>
                    <a:p>
                      <a:pPr fontAlgn="b">
                        <a:spcAft>
                          <a:spcPts val="0"/>
                        </a:spcAft>
                      </a:pPr>
                      <a:r>
                        <a:rPr lang="en-ZA" sz="900" b="1" cap="none" spc="0">
                          <a:solidFill>
                            <a:schemeClr val="tx1"/>
                          </a:solidFill>
                          <a:effectLst/>
                        </a:rPr>
                        <a:t>CLOTHING AND TEXTILE</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i="0" u="none" strike="noStrike" cap="none" spc="0">
                          <a:solidFill>
                            <a:schemeClr val="tx1"/>
                          </a:solidFill>
                          <a:effectLst/>
                          <a:latin typeface="Calibri" panose="020F0502020204030204" pitchFamily="34" charset="0"/>
                        </a:rPr>
                        <a:t>1 (0.25)</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US" sz="900" b="1" i="0" u="none" strike="noStrike" cap="none" spc="0">
                          <a:solidFill>
                            <a:schemeClr val="tx1"/>
                          </a:solidFill>
                          <a:effectLst/>
                          <a:latin typeface="Calibri" panose="020F0502020204030204" pitchFamily="34" charset="0"/>
                        </a:rPr>
                        <a:t>0.25</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tc>
                  <a:txBody>
                    <a:bodyPr/>
                    <a:lstStyle/>
                    <a:p>
                      <a:pPr algn="ctr" fontAlgn="b"/>
                      <a:r>
                        <a:rPr lang="en-ZA" sz="900" b="1" u="none" strike="noStrike" cap="none" spc="0">
                          <a:solidFill>
                            <a:schemeClr val="tx1"/>
                          </a:solidFill>
                          <a:effectLst/>
                        </a:rPr>
                        <a:t>0.04 (6 staff)</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mpd="sng">
                      <a:noFill/>
                      <a:prstDash val="solid"/>
                    </a:lnT>
                    <a:lnB w="12700" cap="flat" cmpd="sng" algn="ctr">
                      <a:solidFill>
                        <a:schemeClr val="accent1"/>
                      </a:solidFill>
                      <a:prstDash val="solid"/>
                    </a:lnB>
                    <a:noFill/>
                  </a:tcPr>
                </a:tc>
                <a:extLst>
                  <a:ext uri="{0D108BD9-81ED-4DB2-BD59-A6C34878D82A}">
                    <a16:rowId xmlns="" xmlns:a16="http://schemas.microsoft.com/office/drawing/2014/main" val="943689137"/>
                  </a:ext>
                </a:extLst>
              </a:tr>
              <a:tr h="447748">
                <a:tc>
                  <a:txBody>
                    <a:bodyPr/>
                    <a:lstStyle/>
                    <a:p>
                      <a:pPr fontAlgn="b">
                        <a:spcAft>
                          <a:spcPts val="0"/>
                        </a:spcAft>
                      </a:pPr>
                      <a:r>
                        <a:rPr lang="en-ZA" sz="900" b="1" cap="none" spc="0">
                          <a:solidFill>
                            <a:schemeClr val="tx1"/>
                          </a:solidFill>
                          <a:effectLst/>
                        </a:rPr>
                        <a:t>FACULTY</a:t>
                      </a:r>
                      <a:endParaRPr lang="en-ZA" sz="900" b="1" cap="none" spc="0">
                        <a:solidFill>
                          <a:schemeClr val="tx1"/>
                        </a:solidFill>
                        <a:effectLst/>
                        <a:latin typeface="+mn-lt"/>
                        <a:ea typeface="Calibri" panose="020F0502020204030204" pitchFamily="34" charset="0"/>
                        <a:cs typeface="Times New Roman" panose="02020603050405020304" pitchFamily="18"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275 (79.18 units) </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12 (12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a:solidFill>
                            <a:schemeClr val="tx1"/>
                          </a:solidFill>
                          <a:effectLst/>
                        </a:rPr>
                        <a:t>6 (18 units)</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US" sz="900" b="1" u="none" strike="noStrike" cap="none" spc="0">
                          <a:solidFill>
                            <a:schemeClr val="tx1"/>
                          </a:solidFill>
                          <a:effectLst/>
                        </a:rPr>
                        <a:t>109.18</a:t>
                      </a:r>
                      <a:endParaRPr lang="en-ZA" sz="900" b="1" i="0" u="none" strike="noStrike" cap="none" spc="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tc>
                  <a:txBody>
                    <a:bodyPr/>
                    <a:lstStyle/>
                    <a:p>
                      <a:pPr algn="ctr" fontAlgn="b"/>
                      <a:r>
                        <a:rPr lang="en-ZA" sz="900" b="1" u="none" strike="noStrike" cap="none" spc="0" dirty="0">
                          <a:solidFill>
                            <a:schemeClr val="tx1"/>
                          </a:solidFill>
                          <a:effectLst/>
                        </a:rPr>
                        <a:t>1.30 (84 staff)</a:t>
                      </a:r>
                      <a:endParaRPr lang="en-ZA" sz="900" b="1" i="0" u="none" strike="noStrike" cap="none" spc="0" dirty="0">
                        <a:solidFill>
                          <a:schemeClr val="tx1"/>
                        </a:solidFill>
                        <a:effectLst/>
                        <a:latin typeface="Calibri" panose="020F0502020204030204" pitchFamily="34" charset="0"/>
                      </a:endParaRPr>
                    </a:p>
                  </a:txBody>
                  <a:tcPr marL="23413" marR="23413" marT="4878" marB="46826" anchor="b">
                    <a:lnL w="12700" cmpd="sng">
                      <a:noFill/>
                      <a:prstDash val="solid"/>
                    </a:lnL>
                    <a:lnR w="12700" cmpd="sng">
                      <a:noFill/>
                      <a:prstDash val="solid"/>
                    </a:lnR>
                    <a:lnT w="12700" cap="flat" cmpd="sng" algn="ctr">
                      <a:solidFill>
                        <a:schemeClr val="accent1"/>
                      </a:solidFill>
                      <a:prstDash val="solid"/>
                    </a:lnT>
                    <a:lnB w="12700" cmpd="sng">
                      <a:noFill/>
                      <a:prstDash val="solid"/>
                    </a:lnB>
                    <a:solidFill>
                      <a:schemeClr val="bg1">
                        <a:lumMod val="95000"/>
                      </a:schemeClr>
                    </a:solidFill>
                  </a:tcPr>
                </a:tc>
                <a:extLst>
                  <a:ext uri="{0D108BD9-81ED-4DB2-BD59-A6C34878D82A}">
                    <a16:rowId xmlns="" xmlns:a16="http://schemas.microsoft.com/office/drawing/2014/main" val="4002537810"/>
                  </a:ext>
                </a:extLst>
              </a:tr>
            </a:tbl>
          </a:graphicData>
        </a:graphic>
      </p:graphicFrame>
    </p:spTree>
    <p:extLst>
      <p:ext uri="{BB962C8B-B14F-4D97-AF65-F5344CB8AC3E}">
        <p14:creationId xmlns:p14="http://schemas.microsoft.com/office/powerpoint/2010/main" val="2728325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93E8BE9C-B463-58F6-F8FA-AD8A3C14663D}"/>
              </a:ext>
            </a:extLst>
          </p:cNvPr>
          <p:cNvSpPr>
            <a:spLocks noGrp="1"/>
          </p:cNvSpPr>
          <p:nvPr>
            <p:ph type="title"/>
          </p:nvPr>
        </p:nvSpPr>
        <p:spPr>
          <a:xfrm>
            <a:off x="8325852" y="1118937"/>
            <a:ext cx="3404937" cy="2683187"/>
          </a:xfrm>
        </p:spPr>
        <p:txBody>
          <a:bodyPr vert="horz" lIns="91440" tIns="45720" rIns="91440" bIns="45720" rtlCol="0" anchor="b">
            <a:normAutofit/>
          </a:bodyPr>
          <a:lstStyle/>
          <a:p>
            <a:r>
              <a:rPr kumimoji="0" lang="en-US" sz="4000" b="1" i="0" u="sng" strike="noStrike" kern="1200" cap="none" spc="0" normalizeH="0" baseline="0" noProof="0">
                <a:ln>
                  <a:noFill/>
                </a:ln>
                <a:solidFill>
                  <a:schemeClr val="tx2"/>
                </a:solidFill>
                <a:effectLst/>
                <a:uLnTx/>
                <a:uFillTx/>
                <a:latin typeface="+mj-lt"/>
                <a:ea typeface="+mj-ea"/>
                <a:cs typeface="+mj-cs"/>
              </a:rPr>
              <a:t>2022 Research Data</a:t>
            </a:r>
            <a:endParaRPr lang="en-US" sz="4000" kern="1200">
              <a:solidFill>
                <a:schemeClr val="tx2"/>
              </a:solidFill>
              <a:latin typeface="+mj-lt"/>
              <a:ea typeface="+mj-ea"/>
              <a:cs typeface="+mj-cs"/>
            </a:endParaRPr>
          </a:p>
        </p:txBody>
      </p:sp>
      <p:sp>
        <p:nvSpPr>
          <p:cNvPr id="4" name="Slide Number Placeholder 3">
            <a:extLst>
              <a:ext uri="{FF2B5EF4-FFF2-40B4-BE49-F238E27FC236}">
                <a16:creationId xmlns="" xmlns:a16="http://schemas.microsoft.com/office/drawing/2014/main" id="{811852C5-69D7-BABD-0FF7-2E64515CCDF5}"/>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37</a:t>
            </a:fld>
            <a:endParaRPr kumimoji="0" lang="en-US" b="0" i="0" u="none" strike="noStrike" cap="none" spc="0" normalizeH="0" baseline="0" noProof="0">
              <a:ln>
                <a:noFill/>
              </a:ln>
              <a:effectLst/>
              <a:uLnTx/>
              <a:uFillTx/>
            </a:endParaRPr>
          </a:p>
        </p:txBody>
      </p:sp>
      <p:graphicFrame>
        <p:nvGraphicFramePr>
          <p:cNvPr id="5" name="Table 4">
            <a:extLst>
              <a:ext uri="{FF2B5EF4-FFF2-40B4-BE49-F238E27FC236}">
                <a16:creationId xmlns="" xmlns:a16="http://schemas.microsoft.com/office/drawing/2014/main" id="{C4836F5E-1AE7-D888-289D-C4CE6D255C4D}"/>
              </a:ext>
            </a:extLst>
          </p:cNvPr>
          <p:cNvGraphicFramePr>
            <a:graphicFrameLocks noGrp="1"/>
          </p:cNvGraphicFramePr>
          <p:nvPr>
            <p:extLst>
              <p:ext uri="{D42A27DB-BD31-4B8C-83A1-F6EECF244321}">
                <p14:modId xmlns:p14="http://schemas.microsoft.com/office/powerpoint/2010/main" val="2119769293"/>
              </p:ext>
            </p:extLst>
          </p:nvPr>
        </p:nvGraphicFramePr>
        <p:xfrm>
          <a:off x="903423" y="2182527"/>
          <a:ext cx="7323706" cy="4321050"/>
        </p:xfrm>
        <a:graphic>
          <a:graphicData uri="http://schemas.openxmlformats.org/drawingml/2006/table">
            <a:tbl>
              <a:tblPr firstRow="1" bandRow="1">
                <a:tableStyleId>{00A15C55-8517-42AA-B614-E9B94910E393}</a:tableStyleId>
              </a:tblPr>
              <a:tblGrid>
                <a:gridCol w="1433017">
                  <a:extLst>
                    <a:ext uri="{9D8B030D-6E8A-4147-A177-3AD203B41FA5}">
                      <a16:colId xmlns="" xmlns:a16="http://schemas.microsoft.com/office/drawing/2014/main" val="3778662490"/>
                    </a:ext>
                  </a:extLst>
                </a:gridCol>
                <a:gridCol w="1469204">
                  <a:extLst>
                    <a:ext uri="{9D8B030D-6E8A-4147-A177-3AD203B41FA5}">
                      <a16:colId xmlns="" xmlns:a16="http://schemas.microsoft.com/office/drawing/2014/main" val="3903712650"/>
                    </a:ext>
                  </a:extLst>
                </a:gridCol>
                <a:gridCol w="1264143">
                  <a:extLst>
                    <a:ext uri="{9D8B030D-6E8A-4147-A177-3AD203B41FA5}">
                      <a16:colId xmlns="" xmlns:a16="http://schemas.microsoft.com/office/drawing/2014/main" val="1490541125"/>
                    </a:ext>
                  </a:extLst>
                </a:gridCol>
                <a:gridCol w="1300331">
                  <a:extLst>
                    <a:ext uri="{9D8B030D-6E8A-4147-A177-3AD203B41FA5}">
                      <a16:colId xmlns="" xmlns:a16="http://schemas.microsoft.com/office/drawing/2014/main" val="3308766921"/>
                    </a:ext>
                  </a:extLst>
                </a:gridCol>
                <a:gridCol w="817833">
                  <a:extLst>
                    <a:ext uri="{9D8B030D-6E8A-4147-A177-3AD203B41FA5}">
                      <a16:colId xmlns="" xmlns:a16="http://schemas.microsoft.com/office/drawing/2014/main" val="206566723"/>
                    </a:ext>
                  </a:extLst>
                </a:gridCol>
                <a:gridCol w="1039178">
                  <a:extLst>
                    <a:ext uri="{9D8B030D-6E8A-4147-A177-3AD203B41FA5}">
                      <a16:colId xmlns="" xmlns:a16="http://schemas.microsoft.com/office/drawing/2014/main" val="2583121633"/>
                    </a:ext>
                  </a:extLst>
                </a:gridCol>
              </a:tblGrid>
              <a:tr h="1010998">
                <a:tc>
                  <a:txBody>
                    <a:bodyPr/>
                    <a:lstStyle/>
                    <a:p>
                      <a:pPr algn="ctr"/>
                      <a:r>
                        <a:rPr lang="en-ZA" sz="1400"/>
                        <a:t>Department</a:t>
                      </a:r>
                    </a:p>
                  </a:txBody>
                  <a:tcPr marL="72783" marR="72783" marT="36392" marB="36392"/>
                </a:tc>
                <a:tc>
                  <a:txBody>
                    <a:bodyPr/>
                    <a:lstStyle/>
                    <a:p>
                      <a:pPr algn="ctr"/>
                      <a:r>
                        <a:rPr lang="en-ZA" sz="1400"/>
                        <a:t>Number of Publications</a:t>
                      </a:r>
                    </a:p>
                  </a:txBody>
                  <a:tcPr marL="72783" marR="72783" marT="36392" marB="36392"/>
                </a:tc>
                <a:tc>
                  <a:txBody>
                    <a:bodyPr/>
                    <a:lstStyle/>
                    <a:p>
                      <a:pPr algn="ctr"/>
                      <a:r>
                        <a:rPr lang="en-ZA" sz="1400"/>
                        <a:t>No of Masters graduates</a:t>
                      </a:r>
                    </a:p>
                  </a:txBody>
                  <a:tcPr marL="72783" marR="72783" marT="36392" marB="36392"/>
                </a:tc>
                <a:tc>
                  <a:txBody>
                    <a:bodyPr/>
                    <a:lstStyle/>
                    <a:p>
                      <a:pPr algn="ctr"/>
                      <a:r>
                        <a:rPr lang="en-ZA" sz="1400"/>
                        <a:t>No of</a:t>
                      </a:r>
                      <a:r>
                        <a:rPr lang="en-ZA" sz="1400" baseline="0"/>
                        <a:t> </a:t>
                      </a:r>
                      <a:r>
                        <a:rPr lang="en-ZA" sz="1400"/>
                        <a:t>PhD graduates</a:t>
                      </a:r>
                    </a:p>
                  </a:txBody>
                  <a:tcPr marL="72783" marR="72783" marT="36392" marB="36392"/>
                </a:tc>
                <a:tc>
                  <a:txBody>
                    <a:bodyPr/>
                    <a:lstStyle/>
                    <a:p>
                      <a:pPr algn="ctr"/>
                      <a:r>
                        <a:rPr lang="en-ZA" sz="1400"/>
                        <a:t>Units Dept.</a:t>
                      </a:r>
                    </a:p>
                  </a:txBody>
                  <a:tcPr marL="72783" marR="72783" marT="36392" marB="36392"/>
                </a:tc>
                <a:tc>
                  <a:txBody>
                    <a:bodyPr/>
                    <a:lstStyle/>
                    <a:p>
                      <a:pPr algn="ctr"/>
                      <a:r>
                        <a:rPr lang="en-ZA" sz="1400"/>
                        <a:t>Units Staff</a:t>
                      </a:r>
                    </a:p>
                  </a:txBody>
                  <a:tcPr marL="72783" marR="72783" marT="36392" marB="36392"/>
                </a:tc>
                <a:extLst>
                  <a:ext uri="{0D108BD9-81ED-4DB2-BD59-A6C34878D82A}">
                    <a16:rowId xmlns="" xmlns:a16="http://schemas.microsoft.com/office/drawing/2014/main" val="331190086"/>
                  </a:ext>
                </a:extLst>
              </a:tr>
              <a:tr h="243434">
                <a:tc>
                  <a:txBody>
                    <a:bodyPr/>
                    <a:lstStyle/>
                    <a:p>
                      <a:pPr fontAlgn="b">
                        <a:spcAft>
                          <a:spcPts val="0"/>
                        </a:spcAft>
                      </a:pPr>
                      <a:r>
                        <a:rPr lang="en-ZA" sz="1000" b="1">
                          <a:effectLst/>
                        </a:rPr>
                        <a:t>BIOTECHNOLOGY</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ZA" sz="1000" b="1" u="none" strike="noStrike" dirty="0">
                          <a:effectLst/>
                        </a:rPr>
                        <a:t>108 (43.86 units)</a:t>
                      </a:r>
                      <a:endParaRPr lang="en-ZA" sz="1000" b="1" i="0" u="none" strike="noStrike" dirty="0">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8 (8 unit)</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4 (12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63.86</a:t>
                      </a:r>
                    </a:p>
                  </a:txBody>
                  <a:tcPr marL="7582" marR="7582" marT="7582" marB="0" anchor="b"/>
                </a:tc>
                <a:tc>
                  <a:txBody>
                    <a:bodyPr/>
                    <a:lstStyle/>
                    <a:p>
                      <a:pPr algn="ctr" fontAlgn="b"/>
                      <a:r>
                        <a:rPr lang="en-ZA" sz="1000" b="1" u="none" strike="noStrike">
                          <a:effectLst/>
                        </a:rPr>
                        <a:t>7.98 (8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1944680115"/>
                  </a:ext>
                </a:extLst>
              </a:tr>
              <a:tr h="243434">
                <a:tc>
                  <a:txBody>
                    <a:bodyPr/>
                    <a:lstStyle/>
                    <a:p>
                      <a:pPr fontAlgn="b">
                        <a:spcAft>
                          <a:spcPts val="0"/>
                        </a:spcAft>
                      </a:pPr>
                      <a:r>
                        <a:rPr lang="en-ZA" sz="1000" b="1">
                          <a:effectLst/>
                        </a:rPr>
                        <a:t>FOOD SCIENCE</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ZA" sz="1000" b="1" u="none" strike="noStrike">
                          <a:effectLst/>
                        </a:rPr>
                        <a:t>34 (8.77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8.77</a:t>
                      </a:r>
                    </a:p>
                  </a:txBody>
                  <a:tcPr marL="7582" marR="7582" marT="7582" marB="0" anchor="b"/>
                </a:tc>
                <a:tc>
                  <a:txBody>
                    <a:bodyPr/>
                    <a:lstStyle/>
                    <a:p>
                      <a:pPr algn="ctr" fontAlgn="b"/>
                      <a:r>
                        <a:rPr lang="en-ZA" sz="1000" b="1" u="none" strike="noStrike">
                          <a:effectLst/>
                        </a:rPr>
                        <a:t>1.75 (5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312390474"/>
                  </a:ext>
                </a:extLst>
              </a:tr>
              <a:tr h="243434">
                <a:tc>
                  <a:txBody>
                    <a:bodyPr/>
                    <a:lstStyle/>
                    <a:p>
                      <a:pPr fontAlgn="b">
                        <a:spcAft>
                          <a:spcPts val="0"/>
                        </a:spcAft>
                      </a:pPr>
                      <a:r>
                        <a:rPr lang="en-ZA" sz="1000" b="1">
                          <a:effectLst/>
                        </a:rPr>
                        <a:t>CHEMISTRY </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ZA" sz="1000" b="1" u="none" strike="noStrike">
                          <a:effectLst/>
                        </a:rPr>
                        <a:t>74 (29.37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7 (7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u="none" strike="noStrike">
                          <a:solidFill>
                            <a:srgbClr val="000000"/>
                          </a:solidFill>
                          <a:effectLst/>
                        </a:rPr>
                        <a:t>2 (6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42.37</a:t>
                      </a:r>
                    </a:p>
                  </a:txBody>
                  <a:tcPr marL="7582" marR="7582" marT="7582" marB="0" anchor="b"/>
                </a:tc>
                <a:tc>
                  <a:txBody>
                    <a:bodyPr/>
                    <a:lstStyle/>
                    <a:p>
                      <a:pPr algn="ctr" fontAlgn="b"/>
                      <a:r>
                        <a:rPr lang="en-ZA" sz="1000" b="1" u="none" strike="noStrike">
                          <a:effectLst/>
                        </a:rPr>
                        <a:t>3.26 (13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4278184084"/>
                  </a:ext>
                </a:extLst>
              </a:tr>
              <a:tr h="437856">
                <a:tc>
                  <a:txBody>
                    <a:bodyPr/>
                    <a:lstStyle/>
                    <a:p>
                      <a:pPr fontAlgn="b">
                        <a:spcAft>
                          <a:spcPts val="0"/>
                        </a:spcAft>
                      </a:pPr>
                      <a:r>
                        <a:rPr lang="en-ZA" sz="1000" b="1">
                          <a:effectLst/>
                        </a:rPr>
                        <a:t>FOOD AND NUTRITION</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ZA" sz="1000" b="1" u="none" strike="noStrike">
                          <a:effectLst/>
                        </a:rPr>
                        <a:t>6 (3.09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3 (3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1 (3 units)</a:t>
                      </a: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9.09</a:t>
                      </a:r>
                    </a:p>
                  </a:txBody>
                  <a:tcPr marL="7582" marR="7582" marT="7582" marB="0" anchor="b"/>
                </a:tc>
                <a:tc>
                  <a:txBody>
                    <a:bodyPr/>
                    <a:lstStyle/>
                    <a:p>
                      <a:pPr algn="ctr" fontAlgn="b"/>
                      <a:r>
                        <a:rPr lang="en-ZA" sz="1000" b="1" u="none" strike="noStrike">
                          <a:effectLst/>
                        </a:rPr>
                        <a:t>1.14 (8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3993051232"/>
                  </a:ext>
                </a:extLst>
              </a:tr>
              <a:tr h="243434">
                <a:tc>
                  <a:txBody>
                    <a:bodyPr/>
                    <a:lstStyle/>
                    <a:p>
                      <a:pPr fontAlgn="b">
                        <a:spcAft>
                          <a:spcPts val="0"/>
                        </a:spcAft>
                      </a:pPr>
                      <a:r>
                        <a:rPr lang="en-ZA" sz="1000" b="1">
                          <a:effectLst/>
                        </a:rPr>
                        <a:t>MATHEMATICS</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ZA" sz="1000" b="1" u="none" strike="noStrike">
                          <a:effectLst/>
                        </a:rPr>
                        <a:t>20 (8.38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ZA" sz="1000" b="1" u="none" strike="noStrike">
                          <a:effectLst/>
                        </a:rPr>
                        <a:t>8.38</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0.56 (15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3436240184"/>
                  </a:ext>
                </a:extLst>
              </a:tr>
              <a:tr h="243434">
                <a:tc>
                  <a:txBody>
                    <a:bodyPr/>
                    <a:lstStyle/>
                    <a:p>
                      <a:pPr fontAlgn="b">
                        <a:spcAft>
                          <a:spcPts val="0"/>
                        </a:spcAft>
                      </a:pPr>
                      <a:r>
                        <a:rPr lang="en-ZA" sz="1000" b="1">
                          <a:effectLst/>
                        </a:rPr>
                        <a:t>STATISTICS</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US" sz="1000" b="1" i="0" u="none" strike="noStrike">
                          <a:solidFill>
                            <a:srgbClr val="000000"/>
                          </a:solidFill>
                          <a:effectLst/>
                          <a:latin typeface="Calibri" panose="020F0502020204030204" pitchFamily="34" charset="0"/>
                        </a:rPr>
                        <a:t>2 (0.66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u="none" strike="noStrike">
                          <a:solidFill>
                            <a:srgbClr val="000000"/>
                          </a:solidFill>
                          <a:effectLst/>
                        </a:rPr>
                        <a:t>-</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u="none" strike="noStrike">
                          <a:solidFill>
                            <a:srgbClr val="000000"/>
                          </a:solidFill>
                          <a:effectLst/>
                        </a:rPr>
                        <a:t>-</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i="0" u="none" strike="noStrike">
                          <a:solidFill>
                            <a:srgbClr val="000000"/>
                          </a:solidFill>
                          <a:effectLst/>
                          <a:latin typeface="Calibri" panose="020F0502020204030204" pitchFamily="34" charset="0"/>
                        </a:rPr>
                        <a:t>0.66</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0.13 (5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2158749354"/>
                  </a:ext>
                </a:extLst>
              </a:tr>
              <a:tr h="243434">
                <a:tc>
                  <a:txBody>
                    <a:bodyPr/>
                    <a:lstStyle/>
                    <a:p>
                      <a:pPr fontAlgn="b">
                        <a:spcAft>
                          <a:spcPts val="0"/>
                        </a:spcAft>
                      </a:pPr>
                      <a:r>
                        <a:rPr lang="en-ZA" sz="1000" b="1">
                          <a:effectLst/>
                        </a:rPr>
                        <a:t>PHYSICS</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ZA" sz="1000" b="1" u="none" strike="noStrike">
                          <a:effectLst/>
                        </a:rPr>
                        <a:t>5 (1.37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u="none" strike="noStrike">
                          <a:solidFill>
                            <a:srgbClr val="000000"/>
                          </a:solidFill>
                          <a:effectLst/>
                        </a:rPr>
                        <a:t>-</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i="0" u="none" strike="noStrike">
                          <a:solidFill>
                            <a:srgbClr val="000000"/>
                          </a:solidFill>
                          <a:effectLst/>
                          <a:latin typeface="Calibri" panose="020F0502020204030204" pitchFamily="34" charset="0"/>
                        </a:rPr>
                        <a:t>-</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1.37</a:t>
                      </a:r>
                    </a:p>
                  </a:txBody>
                  <a:tcPr marL="7582" marR="7582" marT="7582" marB="0" anchor="b"/>
                </a:tc>
                <a:tc>
                  <a:txBody>
                    <a:bodyPr/>
                    <a:lstStyle/>
                    <a:p>
                      <a:pPr algn="ctr" fontAlgn="b"/>
                      <a:r>
                        <a:rPr lang="en-ZA" sz="1000" b="1" u="none" strike="noStrike">
                          <a:effectLst/>
                        </a:rPr>
                        <a:t>0.15 (9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1795221389"/>
                  </a:ext>
                </a:extLst>
              </a:tr>
              <a:tr h="243434">
                <a:tc>
                  <a:txBody>
                    <a:bodyPr/>
                    <a:lstStyle/>
                    <a:p>
                      <a:pPr fontAlgn="b">
                        <a:spcAft>
                          <a:spcPts val="0"/>
                        </a:spcAft>
                      </a:pPr>
                      <a:r>
                        <a:rPr lang="en-ZA" sz="1000" b="1">
                          <a:effectLst/>
                        </a:rPr>
                        <a:t>HORTICULTURE</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ZA" sz="1000" b="1" u="none" strike="noStrike">
                          <a:effectLst/>
                        </a:rPr>
                        <a:t>3 (1.17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US" sz="1000" b="1" u="none" strike="noStrike">
                          <a:solidFill>
                            <a:srgbClr val="000000"/>
                          </a:solidFill>
                          <a:effectLst/>
                        </a:rPr>
                        <a:t>1</a:t>
                      </a:r>
                      <a:r>
                        <a:rPr lang="en-ZA" sz="1000" b="1" u="none" strike="noStrike">
                          <a:solidFill>
                            <a:srgbClr val="000000"/>
                          </a:solidFill>
                          <a:effectLst/>
                        </a:rPr>
                        <a:t>.17</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0.15 (8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2847063723"/>
                  </a:ext>
                </a:extLst>
              </a:tr>
              <a:tr h="243434">
                <a:tc>
                  <a:txBody>
                    <a:bodyPr/>
                    <a:lstStyle/>
                    <a:p>
                      <a:pPr fontAlgn="b">
                        <a:spcAft>
                          <a:spcPts val="0"/>
                        </a:spcAft>
                      </a:pPr>
                      <a:r>
                        <a:rPr lang="en-ZA" sz="1000" b="1">
                          <a:effectLst/>
                        </a:rPr>
                        <a:t>SPORTS STUDIES</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US" sz="1000" b="1" i="0" u="none" strike="noStrike">
                          <a:solidFill>
                            <a:srgbClr val="000000"/>
                          </a:solidFill>
                          <a:effectLst/>
                          <a:latin typeface="Calibri" panose="020F0502020204030204" pitchFamily="34" charset="0"/>
                        </a:rPr>
                        <a:t>1 (0.13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u="none" strike="noStrike">
                          <a:solidFill>
                            <a:srgbClr val="000000"/>
                          </a:solidFill>
                          <a:effectLst/>
                        </a:rPr>
                        <a:t>-</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u="none" strike="noStrike">
                          <a:solidFill>
                            <a:srgbClr val="000000"/>
                          </a:solidFill>
                          <a:effectLst/>
                        </a:rPr>
                        <a:t>-</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i="0" u="none" strike="noStrike">
                          <a:solidFill>
                            <a:srgbClr val="000000"/>
                          </a:solidFill>
                          <a:effectLst/>
                          <a:latin typeface="Calibri" panose="020F0502020204030204" pitchFamily="34" charset="0"/>
                        </a:rPr>
                        <a:t>0.13</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0.02 (6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2680365162"/>
                  </a:ext>
                </a:extLst>
              </a:tr>
              <a:tr h="243434">
                <a:tc>
                  <a:txBody>
                    <a:bodyPr/>
                    <a:lstStyle/>
                    <a:p>
                      <a:pPr fontAlgn="b">
                        <a:spcAft>
                          <a:spcPts val="0"/>
                        </a:spcAft>
                      </a:pPr>
                      <a:r>
                        <a:rPr lang="en-ZA" sz="1000" b="1">
                          <a:effectLst/>
                        </a:rPr>
                        <a:t>MARITIME STUDIES</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ZA" sz="1000" b="1" u="none" strike="noStrike">
                          <a:effectLst/>
                        </a:rPr>
                        <a:t>9 (14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US" sz="1000" b="1" i="0" u="none" strike="noStrike">
                          <a:solidFill>
                            <a:srgbClr val="000000"/>
                          </a:solidFill>
                          <a:effectLst/>
                          <a:latin typeface="Calibri" panose="020F0502020204030204" pitchFamily="34" charset="0"/>
                        </a:rPr>
                        <a:t>14</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2.33 (6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3243587164"/>
                  </a:ext>
                </a:extLst>
              </a:tr>
              <a:tr h="437856">
                <a:tc>
                  <a:txBody>
                    <a:bodyPr/>
                    <a:lstStyle/>
                    <a:p>
                      <a:pPr fontAlgn="b">
                        <a:spcAft>
                          <a:spcPts val="0"/>
                        </a:spcAft>
                      </a:pPr>
                      <a:r>
                        <a:rPr lang="en-ZA" sz="1000" b="1">
                          <a:effectLst/>
                        </a:rPr>
                        <a:t>CLOTHING AND TEXTILE</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US" sz="1000" b="1" i="0" u="none" strike="noStrike">
                          <a:solidFill>
                            <a:srgbClr val="000000"/>
                          </a:solidFill>
                          <a:effectLst/>
                          <a:latin typeface="Calibri" panose="020F0502020204030204" pitchFamily="34" charset="0"/>
                        </a:rPr>
                        <a:t>-</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ZA" sz="1000" b="1" i="0" u="none" strike="noStrike">
                          <a:solidFill>
                            <a:srgbClr val="000000"/>
                          </a:solidFill>
                          <a:effectLst/>
                          <a:latin typeface="Calibri" panose="020F0502020204030204" pitchFamily="34" charset="0"/>
                        </a:rPr>
                        <a:t>-</a:t>
                      </a:r>
                    </a:p>
                  </a:txBody>
                  <a:tcPr marL="7582" marR="7582" marT="7582" marB="0" anchor="b"/>
                </a:tc>
                <a:tc>
                  <a:txBody>
                    <a:bodyPr/>
                    <a:lstStyle/>
                    <a:p>
                      <a:pPr algn="ctr" fontAlgn="b"/>
                      <a:r>
                        <a:rPr lang="en-US" sz="1000" b="1" i="0" u="none" strike="noStrike">
                          <a:solidFill>
                            <a:srgbClr val="000000"/>
                          </a:solidFill>
                          <a:effectLst/>
                          <a:latin typeface="Calibri" panose="020F0502020204030204" pitchFamily="34" charset="0"/>
                        </a:rPr>
                        <a:t>-</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0 (6 staff)</a:t>
                      </a:r>
                      <a:endParaRPr lang="en-ZA" sz="1000" b="1" i="0" u="none" strike="noStrike">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2560816636"/>
                  </a:ext>
                </a:extLst>
              </a:tr>
              <a:tr h="243434">
                <a:tc>
                  <a:txBody>
                    <a:bodyPr/>
                    <a:lstStyle/>
                    <a:p>
                      <a:pPr fontAlgn="b">
                        <a:spcAft>
                          <a:spcPts val="0"/>
                        </a:spcAft>
                      </a:pPr>
                      <a:r>
                        <a:rPr lang="en-ZA" sz="1000" b="1">
                          <a:effectLst/>
                        </a:rPr>
                        <a:t>FACULTY</a:t>
                      </a:r>
                      <a:endParaRPr lang="en-ZA" sz="1000" b="1">
                        <a:effectLst/>
                        <a:latin typeface="+mn-lt"/>
                        <a:ea typeface="Calibri" panose="020F0502020204030204" pitchFamily="34" charset="0"/>
                        <a:cs typeface="Times New Roman" panose="02020603050405020304" pitchFamily="18" charset="0"/>
                      </a:endParaRPr>
                    </a:p>
                  </a:txBody>
                  <a:tcPr marL="7582" marR="7582" marT="7582" marB="0" anchor="b"/>
                </a:tc>
                <a:tc>
                  <a:txBody>
                    <a:bodyPr/>
                    <a:lstStyle/>
                    <a:p>
                      <a:pPr algn="ctr" fontAlgn="b"/>
                      <a:r>
                        <a:rPr lang="en-ZA" sz="1000" b="1" u="none" strike="noStrike">
                          <a:effectLst/>
                        </a:rPr>
                        <a:t>262 (110.80 units) </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18 (18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a:effectLst/>
                        </a:rPr>
                        <a:t>7 (21 units)</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US" sz="1000" b="1" i="0" u="none" strike="noStrike">
                          <a:solidFill>
                            <a:srgbClr val="000000"/>
                          </a:solidFill>
                          <a:effectLst/>
                          <a:latin typeface="Calibri" panose="020F0502020204030204" pitchFamily="34" charset="0"/>
                        </a:rPr>
                        <a:t>149.80</a:t>
                      </a:r>
                      <a:endParaRPr lang="en-ZA" sz="1000" b="1" i="0" u="none" strike="noStrike">
                        <a:solidFill>
                          <a:srgbClr val="000000"/>
                        </a:solidFill>
                        <a:effectLst/>
                        <a:latin typeface="Calibri" panose="020F0502020204030204" pitchFamily="34" charset="0"/>
                      </a:endParaRPr>
                    </a:p>
                  </a:txBody>
                  <a:tcPr marL="7582" marR="7582" marT="7582" marB="0" anchor="b"/>
                </a:tc>
                <a:tc>
                  <a:txBody>
                    <a:bodyPr/>
                    <a:lstStyle/>
                    <a:p>
                      <a:pPr algn="ctr" fontAlgn="b"/>
                      <a:r>
                        <a:rPr lang="en-ZA" sz="1000" b="1" u="none" strike="noStrike" dirty="0">
                          <a:effectLst/>
                        </a:rPr>
                        <a:t>1.68 (89 staff)</a:t>
                      </a:r>
                      <a:endParaRPr lang="en-ZA" sz="1000" b="1" i="0" u="none" strike="noStrike" dirty="0">
                        <a:solidFill>
                          <a:srgbClr val="000000"/>
                        </a:solidFill>
                        <a:effectLst/>
                        <a:latin typeface="Calibri" panose="020F0502020204030204" pitchFamily="34" charset="0"/>
                      </a:endParaRPr>
                    </a:p>
                  </a:txBody>
                  <a:tcPr marL="7582" marR="7582" marT="7582" marB="0" anchor="b"/>
                </a:tc>
                <a:extLst>
                  <a:ext uri="{0D108BD9-81ED-4DB2-BD59-A6C34878D82A}">
                    <a16:rowId xmlns="" xmlns:a16="http://schemas.microsoft.com/office/drawing/2014/main" val="673988102"/>
                  </a:ext>
                </a:extLst>
              </a:tr>
            </a:tbl>
          </a:graphicData>
        </a:graphic>
      </p:graphicFrame>
    </p:spTree>
    <p:extLst>
      <p:ext uri="{BB962C8B-B14F-4D97-AF65-F5344CB8AC3E}">
        <p14:creationId xmlns:p14="http://schemas.microsoft.com/office/powerpoint/2010/main" val="425611792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extBox 2"/>
          <p:cNvSpPr txBox="1"/>
          <p:nvPr/>
        </p:nvSpPr>
        <p:spPr>
          <a:xfrm>
            <a:off x="804672" y="3121701"/>
            <a:ext cx="3476488" cy="1786515"/>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Tx/>
              <a:buSzTx/>
              <a:tabLst/>
              <a:defRPr/>
            </a:pPr>
            <a:r>
              <a:rPr kumimoji="0" lang="en-US" sz="4000" b="1" i="0" u="none" strike="noStrike" kern="1200" cap="none" spc="0" normalizeH="0" baseline="0" noProof="0" dirty="0">
                <a:ln>
                  <a:noFill/>
                </a:ln>
                <a:solidFill>
                  <a:schemeClr val="tx2"/>
                </a:solidFill>
                <a:effectLst/>
                <a:uLnTx/>
                <a:uFillTx/>
                <a:latin typeface="+mj-lt"/>
                <a:ea typeface="+mj-ea"/>
                <a:cs typeface="+mj-cs"/>
              </a:rPr>
              <a:t>Research Grants 2017/2018</a:t>
            </a:r>
          </a:p>
        </p:txBody>
      </p:sp>
      <p:sp>
        <p:nvSpPr>
          <p:cNvPr id="4" name="Slide Number Placeholder 3">
            <a:extLst>
              <a:ext uri="{FF2B5EF4-FFF2-40B4-BE49-F238E27FC236}">
                <a16:creationId xmlns="" xmlns:a16="http://schemas.microsoft.com/office/drawing/2014/main" id="{BD97B38F-76EB-4E83-BA86-AEF07A76C269}"/>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38</a:t>
            </a:fld>
            <a:endParaRPr kumimoji="0" lang="en-US" b="0" i="0" u="none" strike="noStrike" cap="none" spc="0" normalizeH="0" baseline="0" noProof="0">
              <a:ln>
                <a:noFill/>
              </a:ln>
              <a:effectLst/>
              <a:uLnTx/>
              <a:uFillTx/>
            </a:endParaRPr>
          </a:p>
        </p:txBody>
      </p:sp>
      <p:graphicFrame>
        <p:nvGraphicFramePr>
          <p:cNvPr id="2" name="Table 1"/>
          <p:cNvGraphicFramePr>
            <a:graphicFrameLocks noGrp="1"/>
          </p:cNvGraphicFramePr>
          <p:nvPr>
            <p:extLst>
              <p:ext uri="{D42A27DB-BD31-4B8C-83A1-F6EECF244321}">
                <p14:modId xmlns:p14="http://schemas.microsoft.com/office/powerpoint/2010/main" val="1639302507"/>
              </p:ext>
            </p:extLst>
          </p:nvPr>
        </p:nvGraphicFramePr>
        <p:xfrm>
          <a:off x="5526157" y="1954822"/>
          <a:ext cx="6460434" cy="4078232"/>
        </p:xfrm>
        <a:graphic>
          <a:graphicData uri="http://schemas.openxmlformats.org/drawingml/2006/table">
            <a:tbl>
              <a:tblPr firstRow="1" firstCol="1" bandRow="1"/>
              <a:tblGrid>
                <a:gridCol w="986863">
                  <a:extLst>
                    <a:ext uri="{9D8B030D-6E8A-4147-A177-3AD203B41FA5}">
                      <a16:colId xmlns="" xmlns:a16="http://schemas.microsoft.com/office/drawing/2014/main" val="20000"/>
                    </a:ext>
                  </a:extLst>
                </a:gridCol>
                <a:gridCol w="546737">
                  <a:extLst>
                    <a:ext uri="{9D8B030D-6E8A-4147-A177-3AD203B41FA5}">
                      <a16:colId xmlns="" xmlns:a16="http://schemas.microsoft.com/office/drawing/2014/main" val="20001"/>
                    </a:ext>
                  </a:extLst>
                </a:gridCol>
                <a:gridCol w="782935">
                  <a:extLst>
                    <a:ext uri="{9D8B030D-6E8A-4147-A177-3AD203B41FA5}">
                      <a16:colId xmlns="" xmlns:a16="http://schemas.microsoft.com/office/drawing/2014/main" val="20002"/>
                    </a:ext>
                  </a:extLst>
                </a:gridCol>
                <a:gridCol w="746795">
                  <a:extLst>
                    <a:ext uri="{9D8B030D-6E8A-4147-A177-3AD203B41FA5}">
                      <a16:colId xmlns="" xmlns:a16="http://schemas.microsoft.com/office/drawing/2014/main" val="20003"/>
                    </a:ext>
                  </a:extLst>
                </a:gridCol>
                <a:gridCol w="620307">
                  <a:extLst>
                    <a:ext uri="{9D8B030D-6E8A-4147-A177-3AD203B41FA5}">
                      <a16:colId xmlns="" xmlns:a16="http://schemas.microsoft.com/office/drawing/2014/main" val="20004"/>
                    </a:ext>
                  </a:extLst>
                </a:gridCol>
                <a:gridCol w="500273">
                  <a:extLst>
                    <a:ext uri="{9D8B030D-6E8A-4147-A177-3AD203B41FA5}">
                      <a16:colId xmlns="" xmlns:a16="http://schemas.microsoft.com/office/drawing/2014/main" val="20005"/>
                    </a:ext>
                  </a:extLst>
                </a:gridCol>
                <a:gridCol w="1047527">
                  <a:extLst>
                    <a:ext uri="{9D8B030D-6E8A-4147-A177-3AD203B41FA5}">
                      <a16:colId xmlns="" xmlns:a16="http://schemas.microsoft.com/office/drawing/2014/main" val="20006"/>
                    </a:ext>
                  </a:extLst>
                </a:gridCol>
                <a:gridCol w="550609">
                  <a:extLst>
                    <a:ext uri="{9D8B030D-6E8A-4147-A177-3AD203B41FA5}">
                      <a16:colId xmlns="" xmlns:a16="http://schemas.microsoft.com/office/drawing/2014/main" val="20007"/>
                    </a:ext>
                  </a:extLst>
                </a:gridCol>
                <a:gridCol w="678388">
                  <a:extLst>
                    <a:ext uri="{9D8B030D-6E8A-4147-A177-3AD203B41FA5}">
                      <a16:colId xmlns="" xmlns:a16="http://schemas.microsoft.com/office/drawing/2014/main" val="20008"/>
                    </a:ext>
                  </a:extLst>
                </a:gridCol>
              </a:tblGrid>
              <a:tr h="402460">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DEPARTMENT</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NRF</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THUTHUKA</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BILATERAL</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GLOBAL GRANTS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RDG/ UCDG</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INTERNATIONAL MOBILITY</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OTHER</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TOTAL</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0"/>
                  </a:ext>
                </a:extLst>
              </a:tr>
              <a:tr h="402460">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BIOTECH/FOOD TECH</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R876 000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R1 718 000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R1 141 000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R390 000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R50 000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R506 000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R4 681 000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1"/>
                  </a:ext>
                </a:extLst>
              </a:tr>
              <a:tr h="402460">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CHEMISTRY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R1 917 000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R1 168 000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R240 000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R3 325 000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2"/>
                  </a:ext>
                </a:extLst>
              </a:tr>
              <a:tr h="402460">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FOOD AND NUTRITION</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R746 640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R746 640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3"/>
                  </a:ext>
                </a:extLst>
              </a:tr>
              <a:tr h="214638">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MATHEMATICS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4"/>
                  </a:ext>
                </a:extLst>
              </a:tr>
              <a:tr h="214638">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STATISTICS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5"/>
                  </a:ext>
                </a:extLst>
              </a:tr>
              <a:tr h="214638">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PHYSICS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r>
                        <a:rPr lang="en-ZA" sz="800">
                          <a:effectLst/>
                          <a:latin typeface="Calibri" panose="020F0502020204030204" pitchFamily="34" charset="0"/>
                        </a:rPr>
                        <a:t>R30 000</a:t>
                      </a: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r>
                        <a:rPr lang="en-ZA" sz="800">
                          <a:effectLst/>
                          <a:latin typeface="Calibri" panose="020F0502020204030204" pitchFamily="34" charset="0"/>
                        </a:rPr>
                        <a:t>R30</a:t>
                      </a:r>
                      <a:r>
                        <a:rPr lang="en-ZA" sz="800" baseline="0">
                          <a:effectLst/>
                          <a:latin typeface="Calibri" panose="020F0502020204030204" pitchFamily="34" charset="0"/>
                        </a:rPr>
                        <a:t> 000</a:t>
                      </a: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6"/>
                  </a:ext>
                </a:extLst>
              </a:tr>
              <a:tr h="402460">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HORTICULTURE</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R180 000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R206 066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R386 066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7"/>
                  </a:ext>
                </a:extLst>
              </a:tr>
              <a:tr h="214638">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SPORTS STUDIES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8"/>
                  </a:ext>
                </a:extLst>
              </a:tr>
              <a:tr h="402460">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MARITIME STUDIES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R16 680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R258 540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R275 220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09"/>
                  </a:ext>
                </a:extLst>
              </a:tr>
              <a:tr h="402460">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CLOTHING AND TEXTILE</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pPr>
                      <a:endParaRPr lang="en-ZA" sz="800">
                        <a:effectLst/>
                        <a:latin typeface="Calibri" panose="020F0502020204030204" pitchFamily="34"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10"/>
                  </a:ext>
                </a:extLst>
              </a:tr>
              <a:tr h="402460">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TOTAL</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a:t>
                      </a:r>
                      <a:r>
                        <a:rPr lang="en-ZA" sz="800" b="1" baseline="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003</a:t>
                      </a: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R3 092 066</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R1 157 680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R746 640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R630 000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R308 540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R506 000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tc>
                  <a:txBody>
                    <a:bodyPr/>
                    <a:lstStyle/>
                    <a:p>
                      <a:pPr algn="ctr">
                        <a:lnSpc>
                          <a:spcPct val="107000"/>
                        </a:lnSpc>
                        <a:spcAft>
                          <a:spcPts val="0"/>
                        </a:spcAft>
                      </a:pPr>
                      <a:r>
                        <a:rPr lang="en-ZA" sz="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R9 443 926</a:t>
                      </a:r>
                      <a:endParaRPr lang="en-ZA"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7536" marR="47536"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3">
                        <a:lumMod val="60000"/>
                        <a:lumOff val="40000"/>
                      </a:schemeClr>
                    </a:solidFill>
                  </a:tcPr>
                </a:tc>
                <a:extLst>
                  <a:ext uri="{0D108BD9-81ED-4DB2-BD59-A6C34878D82A}">
                    <a16:rowId xmlns="" xmlns:a16="http://schemas.microsoft.com/office/drawing/2014/main" val="10011"/>
                  </a:ext>
                </a:extLst>
              </a:tr>
            </a:tbl>
          </a:graphicData>
        </a:graphic>
      </p:graphicFrame>
    </p:spTree>
    <p:extLst>
      <p:ext uri="{BB962C8B-B14F-4D97-AF65-F5344CB8AC3E}">
        <p14:creationId xmlns:p14="http://schemas.microsoft.com/office/powerpoint/2010/main" val="297138292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25852" y="1118937"/>
            <a:ext cx="3404937" cy="2683187"/>
          </a:xfrm>
        </p:spPr>
        <p:txBody>
          <a:bodyPr vert="horz" lIns="91440" tIns="45720" rIns="91440" bIns="45720" rtlCol="0" anchor="b">
            <a:normAutofit/>
          </a:bodyPr>
          <a:lstStyle/>
          <a:p>
            <a:r>
              <a:rPr lang="en-US" sz="4000" b="1" kern="1200">
                <a:solidFill>
                  <a:schemeClr val="tx2"/>
                </a:solidFill>
                <a:latin typeface="+mj-lt"/>
                <a:ea typeface="+mj-ea"/>
                <a:cs typeface="+mj-cs"/>
              </a:rPr>
              <a:t>Research Grants 2018</a:t>
            </a:r>
            <a:br>
              <a:rPr lang="en-US" sz="4000" b="1" kern="1200">
                <a:solidFill>
                  <a:schemeClr val="tx2"/>
                </a:solidFill>
                <a:latin typeface="+mj-lt"/>
                <a:ea typeface="+mj-ea"/>
                <a:cs typeface="+mj-cs"/>
              </a:rPr>
            </a:br>
            <a:endParaRPr lang="en-US" sz="4000" kern="1200">
              <a:solidFill>
                <a:schemeClr val="tx2"/>
              </a:solidFill>
              <a:latin typeface="+mj-lt"/>
              <a:ea typeface="+mj-ea"/>
              <a:cs typeface="+mj-cs"/>
            </a:endParaRPr>
          </a:p>
        </p:txBody>
      </p:sp>
      <p:sp>
        <p:nvSpPr>
          <p:cNvPr id="4" name="Slide Number Placeholder 3">
            <a:extLst>
              <a:ext uri="{FF2B5EF4-FFF2-40B4-BE49-F238E27FC236}">
                <a16:creationId xmlns="" xmlns:a16="http://schemas.microsoft.com/office/drawing/2014/main" id="{63C601DA-1F88-41DA-94A2-305317D7C815}"/>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39</a:t>
            </a:fld>
            <a:endParaRPr kumimoji="0" lang="en-US" b="0" i="0" u="none" strike="noStrike" cap="none" spc="0" normalizeH="0" baseline="0" noProof="0">
              <a:ln>
                <a:noFill/>
              </a:ln>
              <a:effectLst/>
              <a:uLnTx/>
              <a:uFillTx/>
            </a:endParaRPr>
          </a:p>
        </p:txBody>
      </p:sp>
      <p:graphicFrame>
        <p:nvGraphicFramePr>
          <p:cNvPr id="3" name="Table 2"/>
          <p:cNvGraphicFramePr>
            <a:graphicFrameLocks noGrp="1"/>
          </p:cNvGraphicFramePr>
          <p:nvPr>
            <p:extLst>
              <p:ext uri="{D42A27DB-BD31-4B8C-83A1-F6EECF244321}">
                <p14:modId xmlns:p14="http://schemas.microsoft.com/office/powerpoint/2010/main" val="2814545363"/>
              </p:ext>
            </p:extLst>
          </p:nvPr>
        </p:nvGraphicFramePr>
        <p:xfrm>
          <a:off x="804672" y="1927354"/>
          <a:ext cx="7424929" cy="4195149"/>
        </p:xfrm>
        <a:graphic>
          <a:graphicData uri="http://schemas.openxmlformats.org/drawingml/2006/table">
            <a:tbl>
              <a:tblPr firstRow="1" firstCol="1" bandRow="1">
                <a:noFill/>
              </a:tblPr>
              <a:tblGrid>
                <a:gridCol w="1112175">
                  <a:extLst>
                    <a:ext uri="{9D8B030D-6E8A-4147-A177-3AD203B41FA5}">
                      <a16:colId xmlns="" xmlns:a16="http://schemas.microsoft.com/office/drawing/2014/main" val="20000"/>
                    </a:ext>
                  </a:extLst>
                </a:gridCol>
                <a:gridCol w="626169">
                  <a:extLst>
                    <a:ext uri="{9D8B030D-6E8A-4147-A177-3AD203B41FA5}">
                      <a16:colId xmlns="" xmlns:a16="http://schemas.microsoft.com/office/drawing/2014/main" val="20001"/>
                    </a:ext>
                  </a:extLst>
                </a:gridCol>
                <a:gridCol w="921262">
                  <a:extLst>
                    <a:ext uri="{9D8B030D-6E8A-4147-A177-3AD203B41FA5}">
                      <a16:colId xmlns="" xmlns:a16="http://schemas.microsoft.com/office/drawing/2014/main" val="20002"/>
                    </a:ext>
                  </a:extLst>
                </a:gridCol>
                <a:gridCol w="875955">
                  <a:extLst>
                    <a:ext uri="{9D8B030D-6E8A-4147-A177-3AD203B41FA5}">
                      <a16:colId xmlns="" xmlns:a16="http://schemas.microsoft.com/office/drawing/2014/main" val="20003"/>
                    </a:ext>
                  </a:extLst>
                </a:gridCol>
                <a:gridCol w="700230">
                  <a:extLst>
                    <a:ext uri="{9D8B030D-6E8A-4147-A177-3AD203B41FA5}">
                      <a16:colId xmlns="" xmlns:a16="http://schemas.microsoft.com/office/drawing/2014/main" val="20004"/>
                    </a:ext>
                  </a:extLst>
                </a:gridCol>
                <a:gridCol w="664142">
                  <a:extLst>
                    <a:ext uri="{9D8B030D-6E8A-4147-A177-3AD203B41FA5}">
                      <a16:colId xmlns="" xmlns:a16="http://schemas.microsoft.com/office/drawing/2014/main" val="20005"/>
                    </a:ext>
                  </a:extLst>
                </a:gridCol>
                <a:gridCol w="1294448">
                  <a:extLst>
                    <a:ext uri="{9D8B030D-6E8A-4147-A177-3AD203B41FA5}">
                      <a16:colId xmlns="" xmlns:a16="http://schemas.microsoft.com/office/drawing/2014/main" val="20006"/>
                    </a:ext>
                  </a:extLst>
                </a:gridCol>
                <a:gridCol w="598880">
                  <a:extLst>
                    <a:ext uri="{9D8B030D-6E8A-4147-A177-3AD203B41FA5}">
                      <a16:colId xmlns="" xmlns:a16="http://schemas.microsoft.com/office/drawing/2014/main" val="20007"/>
                    </a:ext>
                  </a:extLst>
                </a:gridCol>
                <a:gridCol w="631668">
                  <a:extLst>
                    <a:ext uri="{9D8B030D-6E8A-4147-A177-3AD203B41FA5}">
                      <a16:colId xmlns="" xmlns:a16="http://schemas.microsoft.com/office/drawing/2014/main" val="20008"/>
                    </a:ext>
                  </a:extLst>
                </a:gridCol>
              </a:tblGrid>
              <a:tr h="520773">
                <a:tc>
                  <a:txBody>
                    <a:bodyPr/>
                    <a:lstStyle/>
                    <a:p>
                      <a:pPr algn="ctr">
                        <a:lnSpc>
                          <a:spcPct val="107000"/>
                        </a:lnSpc>
                        <a:spcAft>
                          <a:spcPts val="0"/>
                        </a:spcAft>
                      </a:pPr>
                      <a:r>
                        <a:rPr lang="en-ZA" sz="11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DEPARTMENT</a:t>
                      </a:r>
                      <a:endParaRPr lang="en-ZA" sz="11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35"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1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NRF</a:t>
                      </a:r>
                      <a:endParaRPr lang="en-ZA" sz="11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35"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1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THUTHUKA</a:t>
                      </a:r>
                      <a:endParaRPr lang="en-ZA" sz="11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35"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1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BILATERAL</a:t>
                      </a:r>
                      <a:endParaRPr lang="en-ZA" sz="11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35"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1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GLOBAL GRANTS</a:t>
                      </a:r>
                      <a:endParaRPr lang="en-ZA" sz="11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35"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1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RDG/ UCDG</a:t>
                      </a:r>
                      <a:endParaRPr lang="en-ZA" sz="11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35"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1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INTERNATIONAL MOBILITY</a:t>
                      </a:r>
                      <a:endParaRPr lang="en-ZA" sz="11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35"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1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OTHER</a:t>
                      </a:r>
                      <a:endParaRPr lang="en-ZA" sz="11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35"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1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TOTAL</a:t>
                      </a:r>
                      <a:endParaRPr lang="en-ZA" sz="11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6235" marT="0" marB="0"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 xmlns:a16="http://schemas.microsoft.com/office/drawing/2014/main" val="10000"/>
                  </a:ext>
                </a:extLst>
              </a:tr>
              <a:tr h="213002">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BIOTECHNOLOGY</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nchor="b">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R739</a:t>
                      </a:r>
                      <a:r>
                        <a:rPr lang="en-ZA" sz="800" cap="none" spc="0" baseline="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540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R415 000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R2 146 000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nSpc>
                          <a:spcPct val="107000"/>
                        </a:lnSpc>
                      </a:pPr>
                      <a:r>
                        <a:rPr lang="en-ZA" sz="800" cap="none" spc="0">
                          <a:solidFill>
                            <a:schemeClr val="tx1"/>
                          </a:solidFill>
                          <a:effectLst/>
                          <a:latin typeface="Calibri" panose="020F0502020204030204" pitchFamily="34" charset="0"/>
                        </a:rPr>
                        <a:t>R</a:t>
                      </a:r>
                      <a:r>
                        <a:rPr lang="en-ZA" sz="800" cap="none" spc="0" baseline="0">
                          <a:solidFill>
                            <a:schemeClr val="tx1"/>
                          </a:solidFill>
                          <a:effectLst/>
                          <a:latin typeface="Calibri" panose="020F0502020204030204" pitchFamily="34" charset="0"/>
                        </a:rPr>
                        <a:t>2 100 000</a:t>
                      </a: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R240 000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R25 000 </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nSpc>
                          <a:spcPct val="107000"/>
                        </a:lnSpc>
                        <a:spcAft>
                          <a:spcPts val="0"/>
                        </a:spcAft>
                      </a:pP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R5 665 540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 xmlns:a16="http://schemas.microsoft.com/office/drawing/2014/main" val="10001"/>
                  </a:ext>
                </a:extLst>
              </a:tr>
              <a:tr h="399394">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FOOD TECHNOLOGY</a:t>
                      </a:r>
                    </a:p>
                  </a:txBody>
                  <a:tcPr marL="31173" marR="46759"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R165 000</a:t>
                      </a: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R848</a:t>
                      </a:r>
                      <a:r>
                        <a:rPr lang="en-ZA" sz="800" cap="none" spc="0" baseline="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 600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R80 000</a:t>
                      </a: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endParaRPr lang="en-ZA" sz="8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rPr>
                        <a:t>R1 093 600</a:t>
                      </a: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02"/>
                  </a:ext>
                </a:extLst>
              </a:tr>
              <a:tr h="399394">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CHEMISTRY </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R1 434 000 </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R442</a:t>
                      </a:r>
                      <a:r>
                        <a:rPr lang="en-ZA" sz="800" cap="none" spc="0" baseline="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000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spcAft>
                          <a:spcPts val="0"/>
                        </a:spcAft>
                      </a:pP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R1 876 000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03"/>
                  </a:ext>
                </a:extLst>
              </a:tr>
              <a:tr h="399394">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FOOD AND NUTRITION</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R746 640 </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R746 640 </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04"/>
                  </a:ext>
                </a:extLst>
              </a:tr>
              <a:tr h="213002">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MATHEMATICS</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05"/>
                  </a:ext>
                </a:extLst>
              </a:tr>
              <a:tr h="213002">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STATISTICS</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06"/>
                  </a:ext>
                </a:extLst>
              </a:tr>
              <a:tr h="213002">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PHYSICS</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r>
                        <a:rPr lang="en-ZA" sz="800" cap="none" spc="0">
                          <a:solidFill>
                            <a:schemeClr val="tx1"/>
                          </a:solidFill>
                          <a:effectLst/>
                          <a:latin typeface="Calibri" panose="020F0502020204030204" pitchFamily="34" charset="0"/>
                        </a:rPr>
                        <a:t>R30 000</a:t>
                      </a: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r>
                        <a:rPr lang="en-ZA" sz="800" cap="none" spc="0">
                          <a:solidFill>
                            <a:schemeClr val="tx1"/>
                          </a:solidFill>
                          <a:effectLst/>
                          <a:latin typeface="Calibri" panose="020F0502020204030204" pitchFamily="34" charset="0"/>
                        </a:rPr>
                        <a:t>R30</a:t>
                      </a:r>
                      <a:r>
                        <a:rPr lang="en-ZA" sz="800" cap="none" spc="0" baseline="0">
                          <a:solidFill>
                            <a:schemeClr val="tx1"/>
                          </a:solidFill>
                          <a:effectLst/>
                          <a:latin typeface="Calibri" panose="020F0502020204030204" pitchFamily="34" charset="0"/>
                        </a:rPr>
                        <a:t> 000</a:t>
                      </a: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07"/>
                  </a:ext>
                </a:extLst>
              </a:tr>
              <a:tr h="213002">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HORTICULTURE</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R90 000 </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R150</a:t>
                      </a:r>
                      <a:r>
                        <a:rPr lang="en-ZA" sz="800" cap="none" spc="0" baseline="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426</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R240 426</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08"/>
                  </a:ext>
                </a:extLst>
              </a:tr>
              <a:tr h="213002">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SPORTS STUDIES</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09"/>
                  </a:ext>
                </a:extLst>
              </a:tr>
              <a:tr h="399394">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MARITIME STUDIES</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r>
                        <a:rPr lang="en-ZA" sz="800" cap="none" spc="0">
                          <a:solidFill>
                            <a:schemeClr val="tx1"/>
                          </a:solidFill>
                          <a:effectLst/>
                          <a:latin typeface="Calibri" panose="020F0502020204030204" pitchFamily="34" charset="0"/>
                        </a:rPr>
                        <a:t>R48 748</a:t>
                      </a: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r>
                        <a:rPr lang="en-ZA" sz="800" cap="none" spc="0">
                          <a:solidFill>
                            <a:schemeClr val="tx1"/>
                          </a:solidFill>
                          <a:effectLst/>
                          <a:latin typeface="Calibri" panose="020F0502020204030204" pitchFamily="34" charset="0"/>
                        </a:rPr>
                        <a:t>R968 426</a:t>
                      </a: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R1 017 174</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10"/>
                  </a:ext>
                </a:extLst>
              </a:tr>
              <a:tr h="399394">
                <a:tc>
                  <a:txBody>
                    <a:bodyPr/>
                    <a:lstStyle/>
                    <a:p>
                      <a:pP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CLOTHING AND TEXTILE</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pPr>
                      <a:endParaRPr lang="en-ZA" sz="800" cap="none" spc="0">
                        <a:solidFill>
                          <a:schemeClr val="tx1"/>
                        </a:solidFill>
                        <a:effectLst/>
                        <a:latin typeface="Calibri" panose="020F0502020204030204" pitchFamily="34"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nSpc>
                          <a:spcPct val="107000"/>
                        </a:lnSpc>
                        <a:spcAft>
                          <a:spcPts val="0"/>
                        </a:spcAft>
                      </a:pPr>
                      <a:r>
                        <a:rPr lang="en-ZA" sz="800"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46759" marT="0" marB="0">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11"/>
                  </a:ext>
                </a:extLst>
              </a:tr>
              <a:tr h="399394">
                <a:tc>
                  <a:txBody>
                    <a:bodyPr/>
                    <a:lstStyle/>
                    <a:p>
                      <a:pPr algn="ct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TOTAL</a:t>
                      </a:r>
                      <a:endParaRPr lang="en-ZA" sz="800" b="1"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R2</a:t>
                      </a:r>
                      <a:r>
                        <a:rPr lang="en-ZA" sz="800" b="1" cap="none" spc="0" baseline="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 507 288</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R1 007 426</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R2 994 600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R3 815 066</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R320 000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lnSpc>
                          <a:spcPct val="107000"/>
                        </a:lnSpc>
                        <a:spcAft>
                          <a:spcPts val="0"/>
                        </a:spcAft>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R25 000</a:t>
                      </a: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lnSpc>
                          <a:spcPct val="107000"/>
                        </a:lnSpc>
                        <a:spcAft>
                          <a:spcPts val="0"/>
                        </a:spcAft>
                      </a:pPr>
                      <a:endParaRPr lang="en-ZA" sz="800" cap="none" spc="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ctr">
                        <a:lnSpc>
                          <a:spcPct val="107000"/>
                        </a:lnSpc>
                        <a:spcAft>
                          <a:spcPts val="0"/>
                        </a:spcAft>
                      </a:pPr>
                      <a:r>
                        <a:rPr lang="en-ZA" sz="800" b="1" cap="none" spc="0" dirty="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R10 669 380</a:t>
                      </a:r>
                      <a:endParaRPr lang="en-ZA" sz="800" cap="none" spc="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31173" marR="46759" marT="0" marB="0">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2560432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p:cNvGraphicFramePr>
            <a:graphicFrameLocks noChangeAspect="1"/>
          </p:cNvGraphicFramePr>
          <p:nvPr>
            <p:extLst>
              <p:ext uri="{D42A27DB-BD31-4B8C-83A1-F6EECF244321}">
                <p14:modId xmlns:p14="http://schemas.microsoft.com/office/powerpoint/2010/main" val="3860062708"/>
              </p:ext>
            </p:extLst>
          </p:nvPr>
        </p:nvGraphicFramePr>
        <p:xfrm>
          <a:off x="1671190" y="-21393"/>
          <a:ext cx="9069946" cy="3863170"/>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1">
            <a:extLst>
              <a:ext uri="{FF2B5EF4-FFF2-40B4-BE49-F238E27FC236}">
                <a16:creationId xmlns="" xmlns:a16="http://schemas.microsoft.com/office/drawing/2014/main" id="{CD1511BD-7679-B6AC-6963-C00325F1ED9E}"/>
              </a:ext>
            </a:extLst>
          </p:cNvPr>
          <p:cNvSpPr>
            <a:spLocks noChangeArrowheads="1"/>
          </p:cNvSpPr>
          <p:nvPr/>
        </p:nvSpPr>
        <p:spPr bwMode="auto">
          <a:xfrm>
            <a:off x="665074" y="3748262"/>
            <a:ext cx="10668000" cy="294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Gradual Improvement:</a:t>
            </a:r>
            <a:r>
              <a:rPr kumimoji="0" lang="en-US" altLang="en-US" sz="1800" b="0" i="0" u="none" strike="noStrike" cap="none" normalizeH="0" baseline="0" dirty="0">
                <a:ln>
                  <a:noFill/>
                </a:ln>
                <a:solidFill>
                  <a:schemeClr val="tx1"/>
                </a:solidFill>
                <a:effectLst/>
                <a:latin typeface="Arial" panose="020B0604020202020204" pitchFamily="34" charset="0"/>
              </a:rPr>
              <a:t> SEQRTL scores showed slight improvements from 2020 to 2022, with overall satisfaction rising.</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2021 Peak:</a:t>
            </a:r>
            <a:r>
              <a:rPr kumimoji="0" lang="en-US" altLang="en-US" sz="1800" b="0" i="0" u="none" strike="noStrike" cap="none" normalizeH="0" baseline="0" dirty="0">
                <a:ln>
                  <a:noFill/>
                </a:ln>
                <a:solidFill>
                  <a:schemeClr val="tx1"/>
                </a:solidFill>
                <a:effectLst/>
                <a:latin typeface="Arial" panose="020B0604020202020204" pitchFamily="34" charset="0"/>
              </a:rPr>
              <a:t> Data adequacy, communication, and access to learning materials peaked in 2021.</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Device Availability:</a:t>
            </a:r>
            <a:r>
              <a:rPr kumimoji="0" lang="en-US" altLang="en-US" sz="1800" b="0" i="0" u="none" strike="noStrike" cap="none" normalizeH="0" baseline="0" dirty="0">
                <a:ln>
                  <a:noFill/>
                </a:ln>
                <a:solidFill>
                  <a:schemeClr val="tx1"/>
                </a:solidFill>
                <a:effectLst/>
                <a:latin typeface="Arial" panose="020B0604020202020204" pitchFamily="34" charset="0"/>
              </a:rPr>
              <a:t> Availability of smartphones, laptops, and tablets, along with workspace, improved gradually over the years.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Stability:</a:t>
            </a:r>
            <a:r>
              <a:rPr kumimoji="0" lang="en-US" altLang="en-US" sz="1800" b="0" i="0" u="none" strike="noStrike" cap="none" normalizeH="0" baseline="0" dirty="0">
                <a:ln>
                  <a:noFill/>
                </a:ln>
                <a:solidFill>
                  <a:schemeClr val="tx1"/>
                </a:solidFill>
                <a:effectLst/>
                <a:latin typeface="Arial" panose="020B0604020202020204" pitchFamily="34" charset="0"/>
              </a:rPr>
              <a:t> Understanding of course content remained stable, indicating consistent support in remote teaching and learning. </a:t>
            </a:r>
          </a:p>
        </p:txBody>
      </p:sp>
    </p:spTree>
    <p:extLst>
      <p:ext uri="{BB962C8B-B14F-4D97-AF65-F5344CB8AC3E}">
        <p14:creationId xmlns:p14="http://schemas.microsoft.com/office/powerpoint/2010/main" val="413499656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3127118-4CEB-41AD-A021-D8BB29D0F971}"/>
              </a:ext>
            </a:extLst>
          </p:cNvPr>
          <p:cNvSpPr>
            <a:spLocks noGrp="1"/>
          </p:cNvSpPr>
          <p:nvPr>
            <p:ph type="title"/>
          </p:nvPr>
        </p:nvSpPr>
        <p:spPr>
          <a:xfrm>
            <a:off x="804672" y="3121701"/>
            <a:ext cx="3476488" cy="1786515"/>
          </a:xfrm>
        </p:spPr>
        <p:txBody>
          <a:bodyPr vert="horz" lIns="91440" tIns="45720" rIns="91440" bIns="45720" rtlCol="0" anchor="t">
            <a:normAutofit/>
          </a:bodyPr>
          <a:lstStyle/>
          <a:p>
            <a:r>
              <a:rPr lang="en-US" sz="4000" b="1" kern="1200">
                <a:solidFill>
                  <a:schemeClr val="tx2"/>
                </a:solidFill>
                <a:latin typeface="+mj-lt"/>
                <a:ea typeface="+mj-ea"/>
                <a:cs typeface="+mj-cs"/>
              </a:rPr>
              <a:t>Research Grants 2019</a:t>
            </a:r>
            <a:endParaRPr lang="en-US" sz="4000" kern="1200">
              <a:solidFill>
                <a:schemeClr val="tx2"/>
              </a:solidFill>
              <a:latin typeface="+mj-lt"/>
              <a:ea typeface="+mj-ea"/>
              <a:cs typeface="+mj-cs"/>
            </a:endParaRPr>
          </a:p>
        </p:txBody>
      </p:sp>
      <p:sp>
        <p:nvSpPr>
          <p:cNvPr id="4" name="Slide Number Placeholder 3">
            <a:extLst>
              <a:ext uri="{FF2B5EF4-FFF2-40B4-BE49-F238E27FC236}">
                <a16:creationId xmlns="" xmlns:a16="http://schemas.microsoft.com/office/drawing/2014/main" id="{D4C874C2-BA41-4335-AF08-5B64DF17C9A6}"/>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40</a:t>
            </a:fld>
            <a:endParaRPr kumimoji="0" lang="en-US" b="0" i="0" u="none" strike="noStrike" cap="none" spc="0" normalizeH="0" baseline="0" noProof="0">
              <a:ln>
                <a:noFill/>
              </a:ln>
              <a:effectLst/>
              <a:uLnTx/>
              <a:uFillTx/>
            </a:endParaRPr>
          </a:p>
        </p:txBody>
      </p:sp>
      <p:graphicFrame>
        <p:nvGraphicFramePr>
          <p:cNvPr id="5" name="Table 4">
            <a:extLst>
              <a:ext uri="{FF2B5EF4-FFF2-40B4-BE49-F238E27FC236}">
                <a16:creationId xmlns="" xmlns:a16="http://schemas.microsoft.com/office/drawing/2014/main" id="{0FB92AE0-EACE-4BA9-B446-EF8CECAC2654}"/>
              </a:ext>
            </a:extLst>
          </p:cNvPr>
          <p:cNvGraphicFramePr>
            <a:graphicFrameLocks noGrp="1"/>
          </p:cNvGraphicFramePr>
          <p:nvPr>
            <p:extLst>
              <p:ext uri="{D42A27DB-BD31-4B8C-83A1-F6EECF244321}">
                <p14:modId xmlns:p14="http://schemas.microsoft.com/office/powerpoint/2010/main" val="1636657294"/>
              </p:ext>
            </p:extLst>
          </p:nvPr>
        </p:nvGraphicFramePr>
        <p:xfrm>
          <a:off x="5555974" y="1831802"/>
          <a:ext cx="6470372" cy="4524547"/>
        </p:xfrm>
        <a:graphic>
          <a:graphicData uri="http://schemas.openxmlformats.org/drawingml/2006/table">
            <a:tbl>
              <a:tblPr firstRow="1" firstCol="1" bandRow="1"/>
              <a:tblGrid>
                <a:gridCol w="1063990">
                  <a:extLst>
                    <a:ext uri="{9D8B030D-6E8A-4147-A177-3AD203B41FA5}">
                      <a16:colId xmlns="" xmlns:a16="http://schemas.microsoft.com/office/drawing/2014/main" val="640812892"/>
                    </a:ext>
                  </a:extLst>
                </a:gridCol>
                <a:gridCol w="540026">
                  <a:extLst>
                    <a:ext uri="{9D8B030D-6E8A-4147-A177-3AD203B41FA5}">
                      <a16:colId xmlns="" xmlns:a16="http://schemas.microsoft.com/office/drawing/2014/main" val="3037811577"/>
                    </a:ext>
                  </a:extLst>
                </a:gridCol>
                <a:gridCol w="773324">
                  <a:extLst>
                    <a:ext uri="{9D8B030D-6E8A-4147-A177-3AD203B41FA5}">
                      <a16:colId xmlns="" xmlns:a16="http://schemas.microsoft.com/office/drawing/2014/main" val="634332026"/>
                    </a:ext>
                  </a:extLst>
                </a:gridCol>
                <a:gridCol w="737628">
                  <a:extLst>
                    <a:ext uri="{9D8B030D-6E8A-4147-A177-3AD203B41FA5}">
                      <a16:colId xmlns="" xmlns:a16="http://schemas.microsoft.com/office/drawing/2014/main" val="2487812859"/>
                    </a:ext>
                  </a:extLst>
                </a:gridCol>
                <a:gridCol w="612692">
                  <a:extLst>
                    <a:ext uri="{9D8B030D-6E8A-4147-A177-3AD203B41FA5}">
                      <a16:colId xmlns="" xmlns:a16="http://schemas.microsoft.com/office/drawing/2014/main" val="3251888038"/>
                    </a:ext>
                  </a:extLst>
                </a:gridCol>
                <a:gridCol w="494132">
                  <a:extLst>
                    <a:ext uri="{9D8B030D-6E8A-4147-A177-3AD203B41FA5}">
                      <a16:colId xmlns="" xmlns:a16="http://schemas.microsoft.com/office/drawing/2014/main" val="3211526614"/>
                    </a:ext>
                  </a:extLst>
                </a:gridCol>
                <a:gridCol w="1034668">
                  <a:extLst>
                    <a:ext uri="{9D8B030D-6E8A-4147-A177-3AD203B41FA5}">
                      <a16:colId xmlns="" xmlns:a16="http://schemas.microsoft.com/office/drawing/2014/main" val="1700281845"/>
                    </a:ext>
                  </a:extLst>
                </a:gridCol>
                <a:gridCol w="543851">
                  <a:extLst>
                    <a:ext uri="{9D8B030D-6E8A-4147-A177-3AD203B41FA5}">
                      <a16:colId xmlns="" xmlns:a16="http://schemas.microsoft.com/office/drawing/2014/main" val="750202178"/>
                    </a:ext>
                  </a:extLst>
                </a:gridCol>
                <a:gridCol w="670061">
                  <a:extLst>
                    <a:ext uri="{9D8B030D-6E8A-4147-A177-3AD203B41FA5}">
                      <a16:colId xmlns="" xmlns:a16="http://schemas.microsoft.com/office/drawing/2014/main" val="660997821"/>
                    </a:ext>
                  </a:extLst>
                </a:gridCol>
              </a:tblGrid>
              <a:tr h="406399">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DEPARTMENT</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NRF</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THUTHUKA</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BILATERAL</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GLOBAL GRANTS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RDG/ UCDG</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INTERNATIONAL MOBILITY</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OTHER</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TOTAL</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3505904912"/>
                  </a:ext>
                </a:extLst>
              </a:tr>
              <a:tr h="40639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BIOTECHNOLOGY</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R288 139</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R372 000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R850 000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r>
                        <a:rPr lang="en-ZA" sz="800">
                          <a:effectLst/>
                          <a:latin typeface="Calibri" panose="020F0502020204030204" pitchFamily="34" charset="0"/>
                        </a:rPr>
                        <a:t>R690 000</a:t>
                      </a: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R730 000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R20 000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R2 950 139</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736959228"/>
                  </a:ext>
                </a:extLst>
              </a:tr>
              <a:tr h="406399">
                <a:tc>
                  <a:txBody>
                    <a:bodyPr/>
                    <a:lstStyle/>
                    <a:p>
                      <a:pPr>
                        <a:lnSpc>
                          <a:spcPct val="107000"/>
                        </a:lnSpc>
                        <a:spcAft>
                          <a:spcPts val="0"/>
                        </a:spcAft>
                      </a:pPr>
                      <a:r>
                        <a:rPr lang="en-ZA" sz="800">
                          <a:effectLst/>
                          <a:latin typeface="Calibri" panose="020F0502020204030204" pitchFamily="34" charset="0"/>
                          <a:ea typeface="Calibri" panose="020F0502020204030204" pitchFamily="34" charset="0"/>
                          <a:cs typeface="Times New Roman" panose="02020603050405020304" pitchFamily="18" charset="0"/>
                        </a:rPr>
                        <a:t>FOOD TECHNOLOGY</a:t>
                      </a: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effectLst/>
                          <a:latin typeface="Calibri" panose="020F0502020204030204" pitchFamily="34" charset="0"/>
                          <a:ea typeface="Calibri" panose="020F0502020204030204" pitchFamily="34" charset="0"/>
                          <a:cs typeface="Times New Roman" panose="02020603050405020304" pitchFamily="18" charset="0"/>
                        </a:rPr>
                        <a:t>R411</a:t>
                      </a:r>
                      <a:r>
                        <a:rPr lang="en-ZA" sz="800" baseline="0">
                          <a:effectLst/>
                          <a:latin typeface="Calibri" panose="020F0502020204030204" pitchFamily="34" charset="0"/>
                          <a:ea typeface="Calibri" panose="020F0502020204030204" pitchFamily="34" charset="0"/>
                          <a:cs typeface="Times New Roman" panose="02020603050405020304" pitchFamily="18" charset="0"/>
                        </a:rPr>
                        <a:t> 666</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effectLst/>
                          <a:latin typeface="Calibri" panose="020F0502020204030204" pitchFamily="34" charset="0"/>
                          <a:ea typeface="Calibri" panose="020F0502020204030204" pitchFamily="34" charset="0"/>
                          <a:cs typeface="Times New Roman" panose="02020603050405020304" pitchFamily="18" charset="0"/>
                        </a:rPr>
                        <a:t>R282 000</a:t>
                      </a: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effectLst/>
                          <a:latin typeface="Calibri" panose="020F0502020204030204" pitchFamily="34" charset="0"/>
                          <a:ea typeface="Calibri" panose="020F0502020204030204" pitchFamily="34" charset="0"/>
                          <a:cs typeface="Times New Roman" panose="02020603050405020304" pitchFamily="18" charset="0"/>
                        </a:rPr>
                        <a:t>R97 000</a:t>
                      </a: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effectLst/>
                          <a:latin typeface="Calibri" panose="020F0502020204030204" pitchFamily="34" charset="0"/>
                          <a:ea typeface="Calibri" panose="020F0502020204030204" pitchFamily="34" charset="0"/>
                          <a:cs typeface="Times New Roman" panose="02020603050405020304" pitchFamily="18" charset="0"/>
                        </a:rPr>
                        <a:t>R790 666</a:t>
                      </a: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446384643"/>
                  </a:ext>
                </a:extLst>
              </a:tr>
              <a:tr h="40639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CHEMISTRY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R350</a:t>
                      </a:r>
                      <a:r>
                        <a:rPr lang="en-ZA" sz="800" baseline="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R350</a:t>
                      </a:r>
                      <a:r>
                        <a:rPr lang="en-ZA" sz="800" baseline="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r>
                        <a:rPr lang="en-ZA" sz="800">
                          <a:effectLst/>
                          <a:latin typeface="Calibri" panose="020F0502020204030204" pitchFamily="34" charset="0"/>
                        </a:rPr>
                        <a:t>R3 000 000</a:t>
                      </a: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r>
                        <a:rPr lang="en-ZA" sz="800">
                          <a:effectLst/>
                          <a:latin typeface="Calibri" panose="020F0502020204030204" pitchFamily="34" charset="0"/>
                        </a:rPr>
                        <a:t>R70 000</a:t>
                      </a: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a:t>
                      </a:r>
                      <a:r>
                        <a:rPr lang="en-ZA" sz="800" baseline="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770 000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1828295998"/>
                  </a:ext>
                </a:extLst>
              </a:tr>
              <a:tr h="40639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FOOD AND NUTRITION</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845566879"/>
                  </a:ext>
                </a:extLst>
              </a:tr>
              <a:tr h="21673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MATHEMATICS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2982200828"/>
                  </a:ext>
                </a:extLst>
              </a:tr>
              <a:tr h="21673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STATISTICS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1372849074"/>
                  </a:ext>
                </a:extLst>
              </a:tr>
              <a:tr h="21673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PHYSICS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2957729199"/>
                  </a:ext>
                </a:extLst>
              </a:tr>
              <a:tr h="40639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HORTICULTURE</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r>
                        <a:rPr lang="en-ZA" sz="800">
                          <a:effectLst/>
                          <a:latin typeface="Calibri" panose="020F0502020204030204" pitchFamily="34" charset="0"/>
                        </a:rPr>
                        <a:t>R140 000</a:t>
                      </a: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R140 000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1995539639"/>
                  </a:ext>
                </a:extLst>
              </a:tr>
              <a:tr h="21673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SPORTS STUDIES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4116121957"/>
                  </a:ext>
                </a:extLst>
              </a:tr>
              <a:tr h="40639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MARITIME STUDIES</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4166771692"/>
                  </a:ext>
                </a:extLst>
              </a:tr>
              <a:tr h="406399">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CLOTHING AND TEXTILE</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pPr>
                      <a:endParaRPr lang="en-ZA" sz="800" b="1">
                        <a:effectLst/>
                        <a:latin typeface="Calibri" panose="020F0502020204030204" pitchFamily="34"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nSpc>
                          <a:spcPct val="107000"/>
                        </a:lnSpc>
                        <a:spcAft>
                          <a:spcPts val="0"/>
                        </a:spcAft>
                      </a:pPr>
                      <a:r>
                        <a:rPr lang="en-ZA" sz="8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2951171100"/>
                  </a:ext>
                </a:extLst>
              </a:tr>
              <a:tr h="406399">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TOTAL</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R1 049 805</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R1 004 000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R3 850 000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R760 000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R730 000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R117 000</a:t>
                      </a:r>
                      <a:endParaRPr lang="en-ZA" sz="80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a:effectLst/>
                          <a:latin typeface="Calibri" panose="020F0502020204030204" pitchFamily="34" charset="0"/>
                          <a:ea typeface="Calibri" panose="020F0502020204030204" pitchFamily="34" charset="0"/>
                          <a:cs typeface="Times New Roman" panose="02020603050405020304" pitchFamily="18" charset="0"/>
                        </a:rPr>
                        <a:t>R140 000</a:t>
                      </a: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tc>
                  <a:txBody>
                    <a:bodyPr/>
                    <a:lstStyle/>
                    <a:p>
                      <a:pPr algn="ctr">
                        <a:lnSpc>
                          <a:spcPct val="107000"/>
                        </a:lnSpc>
                        <a:spcAft>
                          <a:spcPts val="0"/>
                        </a:spcAft>
                      </a:pPr>
                      <a:r>
                        <a:rPr lang="en-ZA" sz="800" b="1"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R7</a:t>
                      </a:r>
                      <a:r>
                        <a:rPr lang="en-ZA" sz="800" b="1" baseline="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 650 805</a:t>
                      </a:r>
                      <a:endParaRPr lang="en-ZA" sz="800" dirty="0">
                        <a:effectLst/>
                        <a:latin typeface="Calibri" panose="020F0502020204030204" pitchFamily="34" charset="0"/>
                        <a:ea typeface="Calibri" panose="020F0502020204030204" pitchFamily="34" charset="0"/>
                        <a:cs typeface="Times New Roman" panose="02020603050405020304" pitchFamily="18" charset="0"/>
                      </a:endParaRPr>
                    </a:p>
                  </a:txBody>
                  <a:tcPr marL="46880" marR="468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99FF"/>
                    </a:solidFill>
                  </a:tcPr>
                </a:tc>
                <a:extLst>
                  <a:ext uri="{0D108BD9-81ED-4DB2-BD59-A6C34878D82A}">
                    <a16:rowId xmlns="" xmlns:a16="http://schemas.microsoft.com/office/drawing/2014/main" val="1706961995"/>
                  </a:ext>
                </a:extLst>
              </a:tr>
            </a:tbl>
          </a:graphicData>
        </a:graphic>
      </p:graphicFrame>
    </p:spTree>
    <p:extLst>
      <p:ext uri="{BB962C8B-B14F-4D97-AF65-F5344CB8AC3E}">
        <p14:creationId xmlns:p14="http://schemas.microsoft.com/office/powerpoint/2010/main" val="711363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36268" y="309071"/>
            <a:ext cx="9151863" cy="666768"/>
          </a:xfrm>
        </p:spPr>
        <p:txBody>
          <a:bodyPr vert="horz" lIns="91440" tIns="45720" rIns="91440" bIns="45720" rtlCol="0" anchor="b">
            <a:normAutofit/>
          </a:bodyPr>
          <a:lstStyle/>
          <a:p>
            <a:pPr algn="ctr"/>
            <a:r>
              <a:rPr lang="en-US" sz="3600" b="1" kern="1200" dirty="0">
                <a:solidFill>
                  <a:schemeClr val="tx2"/>
                </a:solidFill>
                <a:latin typeface="+mj-lt"/>
                <a:ea typeface="+mj-ea"/>
                <a:cs typeface="+mj-cs"/>
              </a:rPr>
              <a:t>Research Grants 2020</a:t>
            </a:r>
            <a:endParaRPr lang="en-US" sz="3600" kern="1200" dirty="0">
              <a:solidFill>
                <a:schemeClr val="tx2"/>
              </a:solidFill>
              <a:latin typeface="+mj-lt"/>
              <a:ea typeface="+mj-ea"/>
              <a:cs typeface="+mj-cs"/>
            </a:endParaRPr>
          </a:p>
        </p:txBody>
      </p:sp>
      <p:sp>
        <p:nvSpPr>
          <p:cNvPr id="4" name="Slide Number Placeholder 3">
            <a:extLst>
              <a:ext uri="{FF2B5EF4-FFF2-40B4-BE49-F238E27FC236}">
                <a16:creationId xmlns="" xmlns:a16="http://schemas.microsoft.com/office/drawing/2014/main" id="{03FD4CCA-25C0-49FC-8468-7AAD71D8EF11}"/>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41</a:t>
            </a:fld>
            <a:endParaRPr kumimoji="0" lang="en-US" b="0" i="0" u="none" strike="noStrike" cap="none" spc="0" normalizeH="0" baseline="0" noProof="0">
              <a:ln>
                <a:noFill/>
              </a:ln>
              <a:effectLst/>
              <a:uLnTx/>
              <a:uFillTx/>
            </a:endParaRPr>
          </a:p>
        </p:txBody>
      </p:sp>
      <p:sp>
        <p:nvSpPr>
          <p:cNvPr id="5" name="TextBox 4">
            <a:extLst>
              <a:ext uri="{FF2B5EF4-FFF2-40B4-BE49-F238E27FC236}">
                <a16:creationId xmlns="" xmlns:a16="http://schemas.microsoft.com/office/drawing/2014/main" id="{94D3A58F-98AE-4CE3-BCF4-013BC390CA14}"/>
              </a:ext>
            </a:extLst>
          </p:cNvPr>
          <p:cNvSpPr txBox="1"/>
          <p:nvPr/>
        </p:nvSpPr>
        <p:spPr>
          <a:xfrm>
            <a:off x="192306" y="6388968"/>
            <a:ext cx="7583954" cy="601581"/>
          </a:xfrm>
          <a:prstGeom prst="rect">
            <a:avLst/>
          </a:prstGeom>
        </p:spPr>
        <p:txBody>
          <a:bodyPr vert="horz" lIns="91440" tIns="45720" rIns="91440" bIns="45720" rtlCol="0" anchor="ctr">
            <a:normAutofit/>
          </a:bodyPr>
          <a:lstStyle/>
          <a:p>
            <a:pPr marR="0" lvl="0" fontAlgn="auto">
              <a:lnSpc>
                <a:spcPct val="90000"/>
              </a:lnSpc>
              <a:spcBef>
                <a:spcPts val="0"/>
              </a:spcBef>
              <a:spcAft>
                <a:spcPts val="600"/>
              </a:spcAft>
              <a:buClrTx/>
              <a:buSzTx/>
              <a:tabLst/>
              <a:defRPr/>
            </a:pPr>
            <a:r>
              <a:rPr kumimoji="0" lang="en-US" b="1" i="0" u="none" strike="noStrike" cap="none" spc="0" normalizeH="0" baseline="0" noProof="0" dirty="0">
                <a:ln>
                  <a:noFill/>
                </a:ln>
                <a:solidFill>
                  <a:srgbClr val="FF0000"/>
                </a:solidFill>
                <a:effectLst/>
                <a:uLnTx/>
                <a:uFillTx/>
              </a:rPr>
              <a:t>Biotechnology and Food Sciences Combined: R3 818 980,77</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b="0" i="0" u="none" strike="noStrike" cap="none" spc="0" normalizeH="0" baseline="0" noProof="0" dirty="0">
              <a:ln>
                <a:noFill/>
              </a:ln>
              <a:solidFill>
                <a:schemeClr val="tx2"/>
              </a:solidFill>
              <a:effectLst/>
              <a:uLnTx/>
              <a:uFillTx/>
            </a:endParaRPr>
          </a:p>
        </p:txBody>
      </p:sp>
      <p:graphicFrame>
        <p:nvGraphicFramePr>
          <p:cNvPr id="3" name="Table 2"/>
          <p:cNvGraphicFramePr>
            <a:graphicFrameLocks noGrp="1"/>
          </p:cNvGraphicFramePr>
          <p:nvPr>
            <p:extLst>
              <p:ext uri="{D42A27DB-BD31-4B8C-83A1-F6EECF244321}">
                <p14:modId xmlns:p14="http://schemas.microsoft.com/office/powerpoint/2010/main" val="1157128369"/>
              </p:ext>
            </p:extLst>
          </p:nvPr>
        </p:nvGraphicFramePr>
        <p:xfrm>
          <a:off x="3018795" y="1228468"/>
          <a:ext cx="7134833" cy="4911478"/>
        </p:xfrm>
        <a:graphic>
          <a:graphicData uri="http://schemas.openxmlformats.org/drawingml/2006/table">
            <a:tbl>
              <a:tblPr firstRow="1" firstCol="1" bandRow="1"/>
              <a:tblGrid>
                <a:gridCol w="1802277">
                  <a:extLst>
                    <a:ext uri="{9D8B030D-6E8A-4147-A177-3AD203B41FA5}">
                      <a16:colId xmlns="" xmlns:a16="http://schemas.microsoft.com/office/drawing/2014/main" val="20000"/>
                    </a:ext>
                  </a:extLst>
                </a:gridCol>
                <a:gridCol w="1071103">
                  <a:extLst>
                    <a:ext uri="{9D8B030D-6E8A-4147-A177-3AD203B41FA5}">
                      <a16:colId xmlns="" xmlns:a16="http://schemas.microsoft.com/office/drawing/2014/main" val="20001"/>
                    </a:ext>
                  </a:extLst>
                </a:gridCol>
                <a:gridCol w="991149">
                  <a:extLst>
                    <a:ext uri="{9D8B030D-6E8A-4147-A177-3AD203B41FA5}">
                      <a16:colId xmlns="" xmlns:a16="http://schemas.microsoft.com/office/drawing/2014/main" val="20004"/>
                    </a:ext>
                  </a:extLst>
                </a:gridCol>
                <a:gridCol w="1071101">
                  <a:extLst>
                    <a:ext uri="{9D8B030D-6E8A-4147-A177-3AD203B41FA5}">
                      <a16:colId xmlns="" xmlns:a16="http://schemas.microsoft.com/office/drawing/2014/main" val="20005"/>
                    </a:ext>
                  </a:extLst>
                </a:gridCol>
                <a:gridCol w="1119589">
                  <a:extLst>
                    <a:ext uri="{9D8B030D-6E8A-4147-A177-3AD203B41FA5}">
                      <a16:colId xmlns="" xmlns:a16="http://schemas.microsoft.com/office/drawing/2014/main" val="20007"/>
                    </a:ext>
                  </a:extLst>
                </a:gridCol>
                <a:gridCol w="1079614">
                  <a:extLst>
                    <a:ext uri="{9D8B030D-6E8A-4147-A177-3AD203B41FA5}">
                      <a16:colId xmlns="" xmlns:a16="http://schemas.microsoft.com/office/drawing/2014/main" val="20008"/>
                    </a:ext>
                  </a:extLst>
                </a:gridCol>
              </a:tblGrid>
              <a:tr h="474584">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DEPARTMENT</a:t>
                      </a:r>
                      <a:endParaRPr lang="en-ZA" sz="800" b="1">
                        <a:effectLst/>
                        <a:latin typeface="Calibri" panose="020F0502020204030204" pitchFamily="34" charset="0"/>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NRF</a:t>
                      </a:r>
                      <a:endParaRPr lang="en-ZA" sz="800" b="1">
                        <a:effectLst/>
                        <a:latin typeface="Calibri" panose="020F0502020204030204" pitchFamily="34" charset="0"/>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UCDG</a:t>
                      </a:r>
                      <a:endParaRPr lang="en-ZA" sz="800" b="1">
                        <a:effectLst/>
                        <a:latin typeface="Calibri" panose="020F0502020204030204" pitchFamily="34" charset="0"/>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RESEARCH OUTPUTS</a:t>
                      </a:r>
                      <a:endParaRPr lang="en-ZA" sz="800" b="1">
                        <a:effectLst/>
                        <a:latin typeface="Calibri" panose="020F0502020204030204" pitchFamily="34" charset="0"/>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OTHER</a:t>
                      </a:r>
                      <a:endParaRPr lang="en-ZA" sz="800" b="1">
                        <a:effectLst/>
                        <a:latin typeface="Calibri" panose="020F0502020204030204" pitchFamily="34" charset="0"/>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ctr">
                        <a:lnSpc>
                          <a:spcPct val="107000"/>
                        </a:lnSpc>
                        <a:spcAft>
                          <a:spcPts val="0"/>
                        </a:spcAft>
                      </a:pPr>
                      <a:r>
                        <a:rPr lang="en-ZA" sz="800" b="1">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TOTAL</a:t>
                      </a:r>
                      <a:endParaRPr lang="en-ZA" sz="800" b="1">
                        <a:effectLst/>
                        <a:latin typeface="Calibri" panose="020F0502020204030204" pitchFamily="34" charset="0"/>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0"/>
                  </a:ext>
                </a:extLst>
              </a:tr>
              <a:tr h="245558">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BIOTECHNOLOGY</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spcAft>
                          <a:spcPts val="0"/>
                        </a:spcAft>
                      </a:pPr>
                      <a:r>
                        <a:rPr lang="en-US" sz="800" b="1">
                          <a:effectLst/>
                          <a:latin typeface="+mn-lt"/>
                          <a:ea typeface="Calibri" panose="020F0502020204030204" pitchFamily="34" charset="0"/>
                          <a:cs typeface="Times New Roman" panose="02020603050405020304" pitchFamily="18" charset="0"/>
                        </a:rPr>
                        <a:t>R 794 312,23</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r>
                        <a:rPr lang="en-US" sz="800" b="1">
                          <a:latin typeface="+mn-lt"/>
                        </a:rPr>
                        <a:t>R 690 000</a:t>
                      </a:r>
                      <a:endParaRPr lang="en-ZA" sz="800" b="1">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r>
                        <a:rPr lang="en-US" sz="800" b="1">
                          <a:latin typeface="+mn-lt"/>
                        </a:rPr>
                        <a:t>R 344 844,46</a:t>
                      </a:r>
                      <a:endParaRPr lang="en-ZA" sz="800" b="1">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800" b="1">
                          <a:latin typeface="+mn-lt"/>
                        </a:rPr>
                        <a:t>R 1 245 089,16</a:t>
                      </a:r>
                      <a:endParaRPr lang="en-ZA" sz="800" b="1">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ZA" sz="800" b="1" i="0" u="none" strike="noStrike">
                          <a:solidFill>
                            <a:srgbClr val="000000"/>
                          </a:solidFill>
                          <a:effectLst/>
                          <a:latin typeface="Calibri" panose="020F0502020204030204" pitchFamily="34" charset="0"/>
                        </a:rPr>
                        <a:t>R 3 074 245,85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1"/>
                  </a:ext>
                </a:extLst>
              </a:tr>
              <a:tr h="664803">
                <a:tc>
                  <a:txBody>
                    <a:bodyPr/>
                    <a:lstStyle/>
                    <a:p>
                      <a:pPr algn="l">
                        <a:lnSpc>
                          <a:spcPct val="107000"/>
                        </a:lnSpc>
                        <a:spcAft>
                          <a:spcPts val="0"/>
                        </a:spcAft>
                      </a:pPr>
                      <a:r>
                        <a:rPr lang="en-ZA" sz="800" b="1">
                          <a:effectLst/>
                          <a:latin typeface="+mn-lt"/>
                          <a:ea typeface="Calibri" panose="020F0502020204030204" pitchFamily="34" charset="0"/>
                          <a:cs typeface="Times New Roman" panose="02020603050405020304" pitchFamily="18" charset="0"/>
                        </a:rPr>
                        <a:t>FOOD SCIENCE</a:t>
                      </a: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spcAft>
                          <a:spcPts val="0"/>
                        </a:spcAft>
                      </a:pPr>
                      <a:r>
                        <a:rPr lang="en-US" sz="800" b="1">
                          <a:effectLst/>
                          <a:latin typeface="+mn-lt"/>
                          <a:ea typeface="Calibri" panose="020F0502020204030204" pitchFamily="34" charset="0"/>
                          <a:cs typeface="Times New Roman" panose="02020603050405020304" pitchFamily="18" charset="0"/>
                        </a:rPr>
                        <a:t>R 263 126,20</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r>
                        <a:rPr lang="en-US" sz="800" b="1">
                          <a:latin typeface="+mn-lt"/>
                        </a:rPr>
                        <a:t>R 200 000 </a:t>
                      </a:r>
                      <a:endParaRPr lang="en-ZA" sz="800" b="1">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r>
                        <a:rPr lang="en-US" sz="800" b="1">
                          <a:latin typeface="+mn-lt"/>
                        </a:rPr>
                        <a:t>R 281 608,72</a:t>
                      </a:r>
                      <a:endParaRPr lang="en-ZA" sz="800" b="1">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spcAft>
                          <a:spcPts val="0"/>
                        </a:spcAft>
                      </a:pPr>
                      <a:endParaRPr lang="en-ZA" sz="800" b="1">
                        <a:effectLst/>
                        <a:latin typeface="+mn-lt"/>
                        <a:ea typeface="Calibri" panose="020F0502020204030204" pitchFamily="34" charset="0"/>
                        <a:cs typeface="Times New Roman" panose="02020603050405020304" pitchFamily="18" charset="0"/>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endParaRPr lang="en-US" sz="800" b="1">
                        <a:latin typeface="+mn-lt"/>
                      </a:endParaRPr>
                    </a:p>
                    <a:p>
                      <a:pPr algn="r"/>
                      <a:r>
                        <a:rPr lang="en-US" sz="800" b="1">
                          <a:latin typeface="+mn-lt"/>
                        </a:rPr>
                        <a:t>   R 744 734,92</a:t>
                      </a: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2"/>
                  </a:ext>
                </a:extLst>
              </a:tr>
              <a:tr h="455181">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CHEMISTRY </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spcAft>
                          <a:spcPts val="0"/>
                        </a:spcAft>
                      </a:pPr>
                      <a:r>
                        <a:rPr lang="en-US" sz="800" b="1">
                          <a:effectLst/>
                          <a:latin typeface="+mn-lt"/>
                          <a:ea typeface="Calibri" panose="020F0502020204030204" pitchFamily="34" charset="0"/>
                          <a:cs typeface="Times New Roman" panose="02020603050405020304" pitchFamily="18" charset="0"/>
                        </a:rPr>
                        <a:t>R 655 544,35</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r>
                        <a:rPr lang="en-US" sz="800" b="1">
                          <a:latin typeface="+mn-lt"/>
                        </a:rPr>
                        <a:t>R 320 000</a:t>
                      </a:r>
                      <a:endParaRPr lang="en-ZA" sz="800" b="1">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r>
                        <a:rPr lang="en-US" sz="800" b="1">
                          <a:latin typeface="+mn-lt"/>
                        </a:rPr>
                        <a:t>R 500 252,41</a:t>
                      </a:r>
                      <a:endParaRPr lang="en-ZA" sz="800" b="1">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lang="en-US" sz="800" b="1">
                        <a:latin typeface="+mn-lt"/>
                      </a:endParaRPr>
                    </a:p>
                    <a:p>
                      <a:pPr marL="0" marR="0" lvl="0" indent="0" algn="r" defTabSz="914400" rtl="0" eaLnBrk="1" fontAlgn="ctr" latinLnBrk="0" hangingPunct="1">
                        <a:lnSpc>
                          <a:spcPct val="100000"/>
                        </a:lnSpc>
                        <a:spcBef>
                          <a:spcPts val="0"/>
                        </a:spcBef>
                        <a:spcAft>
                          <a:spcPts val="0"/>
                        </a:spcAft>
                        <a:buClrTx/>
                        <a:buSzTx/>
                        <a:buFontTx/>
                        <a:buNone/>
                        <a:tabLst/>
                        <a:defRPr/>
                      </a:pPr>
                      <a:r>
                        <a:rPr lang="en-US" sz="800" b="1">
                          <a:latin typeface="+mn-lt"/>
                        </a:rPr>
                        <a:t>R 250 000,00</a:t>
                      </a:r>
                      <a:endParaRPr lang="en-ZA" sz="800" b="1">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ZA" sz="800" b="1" i="0" u="none" strike="noStrike">
                          <a:solidFill>
                            <a:srgbClr val="000000"/>
                          </a:solidFill>
                          <a:effectLst/>
                          <a:latin typeface="Calibri" panose="020F0502020204030204" pitchFamily="34" charset="0"/>
                        </a:rPr>
                        <a:t>R 1 725 796,76</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3"/>
                  </a:ext>
                </a:extLst>
              </a:tr>
              <a:tr h="455181">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FOOD AND NUTRITION</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spcAft>
                          <a:spcPts val="0"/>
                        </a:spcAft>
                      </a:pPr>
                      <a:r>
                        <a:rPr lang="en-US" sz="800" b="1">
                          <a:effectLst/>
                          <a:latin typeface="+mn-lt"/>
                          <a:ea typeface="Calibri" panose="020F0502020204030204" pitchFamily="34" charset="0"/>
                          <a:cs typeface="Times New Roman" panose="02020603050405020304" pitchFamily="18" charset="0"/>
                        </a:rPr>
                        <a:t>R 13 029,40</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endParaRPr lang="en-ZA" sz="800" b="1" i="0" u="none" strike="noStrike">
                        <a:solidFill>
                          <a:srgbClr val="000000"/>
                        </a:solidFill>
                        <a:effectLst/>
                        <a:latin typeface="+mn-lt"/>
                      </a:endParaRPr>
                    </a:p>
                    <a:p>
                      <a:pPr marL="0" marR="0" lvl="0" indent="0" algn="r" defTabSz="914400" rtl="0" eaLnBrk="1" fontAlgn="ctr" latinLnBrk="0" hangingPunct="1">
                        <a:lnSpc>
                          <a:spcPct val="100000"/>
                        </a:lnSpc>
                        <a:spcBef>
                          <a:spcPts val="0"/>
                        </a:spcBef>
                        <a:spcAft>
                          <a:spcPts val="0"/>
                        </a:spcAft>
                        <a:buClrTx/>
                        <a:buSzTx/>
                        <a:buFontTx/>
                        <a:buNone/>
                        <a:tabLst/>
                        <a:defRPr/>
                      </a:pPr>
                      <a:r>
                        <a:rPr lang="en-ZA" sz="800" b="1" i="0" u="none" strike="noStrike">
                          <a:solidFill>
                            <a:srgbClr val="000000"/>
                          </a:solidFill>
                          <a:effectLst/>
                          <a:latin typeface="+mn-lt"/>
                        </a:rPr>
                        <a:t>R </a:t>
                      </a:r>
                      <a:r>
                        <a:rPr lang="en-US" sz="800" b="1">
                          <a:latin typeface="+mn-lt"/>
                        </a:rPr>
                        <a:t>1 455 351,48</a:t>
                      </a:r>
                      <a:endParaRPr lang="en-ZA" sz="800" b="1">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ZA" sz="800" b="1" i="0" u="none" strike="noStrike">
                          <a:solidFill>
                            <a:srgbClr val="000000"/>
                          </a:solidFill>
                          <a:effectLst/>
                          <a:latin typeface="Calibri" panose="020F0502020204030204" pitchFamily="34" charset="0"/>
                        </a:rPr>
                        <a:t>R 1 468 380,88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4"/>
                  </a:ext>
                </a:extLst>
              </a:tr>
              <a:tr h="245558">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MATHEMATICS</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spcAft>
                          <a:spcPts val="0"/>
                        </a:spcAft>
                      </a:pPr>
                      <a:r>
                        <a:rPr lang="en-US" sz="800" b="1">
                          <a:effectLst/>
                          <a:latin typeface="+mn-lt"/>
                          <a:ea typeface="Calibri" panose="020F0502020204030204" pitchFamily="34" charset="0"/>
                          <a:cs typeface="Times New Roman" panose="02020603050405020304" pitchFamily="18" charset="0"/>
                        </a:rPr>
                        <a:t>R 203 258,60</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ZA" sz="800" b="1" i="0" u="none" strike="noStrike">
                          <a:solidFill>
                            <a:srgbClr val="000000"/>
                          </a:solidFill>
                          <a:effectLst/>
                          <a:latin typeface="Calibri" panose="020F0502020204030204" pitchFamily="34" charset="0"/>
                        </a:rPr>
                        <a:t>R 203 258,60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5"/>
                  </a:ext>
                </a:extLst>
              </a:tr>
              <a:tr h="243937">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STATISTICS</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pPr>
                      <a:r>
                        <a:rPr lang="en-US" sz="800" b="1">
                          <a:effectLst/>
                          <a:latin typeface="+mn-lt"/>
                        </a:rPr>
                        <a:t>-</a:t>
                      </a:r>
                      <a:endParaRPr lang="en-ZA" sz="800" b="1">
                        <a:effectLst/>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6"/>
                  </a:ext>
                </a:extLst>
              </a:tr>
              <a:tr h="245558">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PHYSICS</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ZA" sz="800" b="1" i="0" u="none" strike="noStrike">
                          <a:solidFill>
                            <a:srgbClr val="000000"/>
                          </a:solidFill>
                          <a:effectLst/>
                          <a:latin typeface="Calibri" panose="020F0502020204030204" pitchFamily="34" charset="0"/>
                        </a:rPr>
                        <a:t>R 960 067,78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7"/>
                  </a:ext>
                </a:extLst>
              </a:tr>
              <a:tr h="455181">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HORTICULTURE</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ctr" latinLnBrk="0" hangingPunct="1">
                        <a:lnSpc>
                          <a:spcPct val="100000"/>
                        </a:lnSpc>
                        <a:spcBef>
                          <a:spcPts val="0"/>
                        </a:spcBef>
                        <a:spcAft>
                          <a:spcPts val="0"/>
                        </a:spcAft>
                        <a:buClrTx/>
                        <a:buSzTx/>
                        <a:buFontTx/>
                        <a:buNone/>
                        <a:tabLst/>
                        <a:defRPr/>
                      </a:pPr>
                      <a:r>
                        <a:rPr lang="en-US" sz="800" b="1">
                          <a:effectLst/>
                          <a:latin typeface="+mn-lt"/>
                          <a:ea typeface="Calibri" panose="020F0502020204030204" pitchFamily="34" charset="0"/>
                          <a:cs typeface="Times New Roman" panose="02020603050405020304" pitchFamily="18" charset="0"/>
                        </a:rPr>
                        <a:t> </a:t>
                      </a:r>
                    </a:p>
                    <a:p>
                      <a:pPr marL="0" marR="0" lvl="0" indent="0" algn="r" defTabSz="914400" rtl="0" eaLnBrk="1" fontAlgn="ctr" latinLnBrk="0" hangingPunct="1">
                        <a:lnSpc>
                          <a:spcPct val="100000"/>
                        </a:lnSpc>
                        <a:spcBef>
                          <a:spcPts val="0"/>
                        </a:spcBef>
                        <a:spcAft>
                          <a:spcPts val="0"/>
                        </a:spcAft>
                        <a:buClrTx/>
                        <a:buSzTx/>
                        <a:buFontTx/>
                        <a:buNone/>
                        <a:tabLst/>
                        <a:defRPr/>
                      </a:pPr>
                      <a:r>
                        <a:rPr lang="en-US" sz="800" b="1">
                          <a:effectLst/>
                          <a:latin typeface="+mn-lt"/>
                          <a:ea typeface="Calibri" panose="020F0502020204030204" pitchFamily="34" charset="0"/>
                          <a:cs typeface="Times New Roman" panose="02020603050405020304" pitchFamily="18" charset="0"/>
                        </a:rPr>
                        <a:t> R 4 818,70</a:t>
                      </a:r>
                      <a:endParaRPr lang="en-ZA" sz="800" b="1">
                        <a:effectLst/>
                        <a:latin typeface="+mn-lt"/>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ZA" sz="800" b="1" i="0" u="none" strike="noStrike">
                          <a:solidFill>
                            <a:srgbClr val="000000"/>
                          </a:solidFill>
                          <a:effectLst/>
                          <a:latin typeface="Calibri" panose="020F0502020204030204" pitchFamily="34" charset="0"/>
                        </a:rPr>
                        <a:t>   R 4 818,70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8"/>
                  </a:ext>
                </a:extLst>
              </a:tr>
              <a:tr h="243937">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SPORTS STUDIES</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prstClr val="black"/>
                        </a:solidFill>
                        <a:effectLst/>
                        <a:uLnTx/>
                        <a:uFillTx/>
                        <a:latin typeface="+mn-lt"/>
                        <a:ea typeface="+mn-ea"/>
                        <a:cs typeface="+mn-cs"/>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pPr>
                      <a:r>
                        <a:rPr lang="en-US" sz="800" b="1">
                          <a:effectLst/>
                          <a:latin typeface="+mn-lt"/>
                        </a:rPr>
                        <a:t>-</a:t>
                      </a:r>
                      <a:endParaRPr lang="en-ZA" sz="800" b="1">
                        <a:effectLst/>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09"/>
                  </a:ext>
                </a:extLst>
              </a:tr>
              <a:tr h="245558">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MARITIME STUDIES</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ctr"/>
                      <a:r>
                        <a:rPr lang="en-ZA" sz="800" b="1" i="0" u="none" strike="noStrike">
                          <a:solidFill>
                            <a:srgbClr val="000000"/>
                          </a:solidFill>
                          <a:effectLst/>
                          <a:latin typeface="+mn-lt"/>
                        </a:rPr>
                        <a:t> R 104 236,00</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endParaRPr lang="en-ZA" sz="800" b="1" i="0" u="none" strike="noStrike">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ZA" sz="800" b="0" i="0" u="none" strike="noStrike">
                          <a:solidFill>
                            <a:srgbClr val="000000"/>
                          </a:solidFill>
                          <a:effectLst/>
                          <a:latin typeface="Calibri" panose="020F0502020204030204" pitchFamily="34" charset="0"/>
                        </a:rPr>
                        <a:t>  </a:t>
                      </a:r>
                      <a:r>
                        <a:rPr lang="en-ZA" sz="800" b="1" i="0" u="none" strike="noStrike">
                          <a:solidFill>
                            <a:srgbClr val="000000"/>
                          </a:solidFill>
                          <a:effectLst/>
                          <a:latin typeface="Calibri" panose="020F0502020204030204" pitchFamily="34" charset="0"/>
                        </a:rPr>
                        <a:t>R 104 236,00 </a:t>
                      </a: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10"/>
                  </a:ext>
                </a:extLst>
              </a:tr>
              <a:tr h="468221">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TEXTILE SCIENCE &amp; APPAREL TECH</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pPr>
                      <a:endParaRPr lang="en-ZA" sz="800" b="1">
                        <a:effectLst/>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pPr>
                      <a:endParaRPr lang="en-ZA" sz="800" b="1">
                        <a:effectLst/>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pPr>
                      <a:endParaRPr lang="en-ZA" sz="800" b="1">
                        <a:effectLst/>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pPr>
                      <a:endParaRPr lang="en-ZA" sz="800" b="1">
                        <a:effectLst/>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spcAft>
                          <a:spcPts val="0"/>
                        </a:spcAft>
                      </a:pPr>
                      <a:r>
                        <a:rPr lang="en-US" sz="800" b="1">
                          <a:effectLst/>
                          <a:latin typeface="+mn-lt"/>
                          <a:ea typeface="Calibri" panose="020F0502020204030204" pitchFamily="34" charset="0"/>
                          <a:cs typeface="Times New Roman" panose="02020603050405020304" pitchFamily="18" charset="0"/>
                        </a:rPr>
                        <a:t>-</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11"/>
                  </a:ext>
                </a:extLst>
              </a:tr>
              <a:tr h="468221">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TOTAL</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800" b="1">
                          <a:effectLst/>
                          <a:latin typeface="+mn-lt"/>
                          <a:ea typeface="Calibri" panose="020F0502020204030204" pitchFamily="34" charset="0"/>
                          <a:cs typeface="Times New Roman" panose="02020603050405020304" pitchFamily="18" charset="0"/>
                        </a:rPr>
                        <a:t>R 1 717 801,48</a:t>
                      </a:r>
                      <a:endParaRPr lang="en-ZA" sz="800" b="1">
                        <a:effectLst/>
                        <a:latin typeface="+mn-lt"/>
                        <a:ea typeface="Calibri" panose="020F0502020204030204" pitchFamily="34" charset="0"/>
                        <a:cs typeface="Times New Roman" panose="02020603050405020304" pitchFamily="18" charset="0"/>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a:lnSpc>
                          <a:spcPct val="107000"/>
                        </a:lnSpc>
                        <a:spcAft>
                          <a:spcPts val="0"/>
                        </a:spcAft>
                      </a:pPr>
                      <a:r>
                        <a:rPr lang="en-US" sz="800" b="1" dirty="0">
                          <a:effectLst/>
                          <a:latin typeface="+mn-lt"/>
                          <a:ea typeface="Calibri" panose="020F0502020204030204" pitchFamily="34" charset="0"/>
                          <a:cs typeface="Times New Roman" panose="02020603050405020304" pitchFamily="18" charset="0"/>
                        </a:rPr>
                        <a:t>R 1 210 000</a:t>
                      </a:r>
                      <a:endParaRPr lang="en-ZA" sz="800" b="1" dirty="0">
                        <a:effectLst/>
                        <a:latin typeface="+mn-lt"/>
                        <a:ea typeface="Calibri" panose="020F0502020204030204" pitchFamily="34" charset="0"/>
                        <a:cs typeface="Times New Roman" panose="02020603050405020304" pitchFamily="18" charset="0"/>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800" b="1">
                          <a:effectLst/>
                          <a:latin typeface="+mn-lt"/>
                        </a:rPr>
                        <a:t>R 1 447 229,59</a:t>
                      </a:r>
                      <a:endParaRPr lang="en-ZA" sz="800" b="1">
                        <a:effectLst/>
                        <a:latin typeface="+mn-lt"/>
                      </a:endParaRPr>
                    </a:p>
                  </a:txBody>
                  <a:tcPr marL="38686" marR="38686"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800" b="1">
                          <a:effectLst/>
                          <a:latin typeface="+mn-lt"/>
                          <a:ea typeface="Calibri" panose="020F0502020204030204" pitchFamily="34" charset="0"/>
                          <a:cs typeface="Times New Roman" panose="02020603050405020304" pitchFamily="18" charset="0"/>
                        </a:rPr>
                        <a:t> R 3 910 508,42</a:t>
                      </a:r>
                      <a:endParaRPr lang="en-ZA" sz="800" b="1">
                        <a:effectLst/>
                        <a:latin typeface="+mn-lt"/>
                        <a:ea typeface="Calibri" panose="020F0502020204030204" pitchFamily="34" charset="0"/>
                        <a:cs typeface="Times New Roman" panose="02020603050405020304" pitchFamily="18" charset="0"/>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tc>
                  <a:txBody>
                    <a:bodyPr/>
                    <a:lstStyle/>
                    <a:p>
                      <a:pPr algn="r" fontAlgn="b"/>
                      <a:r>
                        <a:rPr lang="en-US" sz="800" b="1" i="0" u="none" strike="noStrike" dirty="0">
                          <a:solidFill>
                            <a:srgbClr val="000000"/>
                          </a:solidFill>
                          <a:effectLst/>
                          <a:latin typeface="+mn-lt"/>
                        </a:rPr>
                        <a:t> R8 285 539,49</a:t>
                      </a:r>
                      <a:endParaRPr lang="en-ZA" sz="800" b="1" i="0" u="none" strike="noStrike" dirty="0">
                        <a:solidFill>
                          <a:srgbClr val="000000"/>
                        </a:solidFill>
                        <a:effectLst/>
                        <a:latin typeface="+mn-lt"/>
                      </a:endParaRPr>
                    </a:p>
                  </a:txBody>
                  <a:tcPr marL="0" marR="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tx2">
                        <a:lumMod val="20000"/>
                        <a:lumOff val="80000"/>
                      </a:schemeClr>
                    </a:solidFill>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26150671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826" y="2029354"/>
            <a:ext cx="4763138" cy="1238446"/>
          </a:xfrm>
        </p:spPr>
        <p:txBody>
          <a:bodyPr vert="horz" lIns="91440" tIns="45720" rIns="91440" bIns="45720" rtlCol="0" anchor="t">
            <a:normAutofit/>
          </a:bodyPr>
          <a:lstStyle/>
          <a:p>
            <a:r>
              <a:rPr lang="en-US" sz="4000" b="1" kern="1200" dirty="0">
                <a:solidFill>
                  <a:schemeClr val="tx2"/>
                </a:solidFill>
                <a:latin typeface="+mj-lt"/>
                <a:ea typeface="+mj-ea"/>
                <a:cs typeface="+mj-cs"/>
              </a:rPr>
              <a:t>Research Grants 2021</a:t>
            </a:r>
            <a:endParaRPr lang="en-US" sz="4000" kern="1200" dirty="0">
              <a:solidFill>
                <a:schemeClr val="tx2"/>
              </a:solidFill>
              <a:latin typeface="+mj-lt"/>
              <a:ea typeface="+mj-ea"/>
              <a:cs typeface="+mj-cs"/>
            </a:endParaRPr>
          </a:p>
        </p:txBody>
      </p:sp>
      <p:sp>
        <p:nvSpPr>
          <p:cNvPr id="4" name="Slide Number Placeholder 3">
            <a:extLst>
              <a:ext uri="{FF2B5EF4-FFF2-40B4-BE49-F238E27FC236}">
                <a16:creationId xmlns="" xmlns:a16="http://schemas.microsoft.com/office/drawing/2014/main" id="{03FD4CCA-25C0-49FC-8468-7AAD71D8EF11}"/>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42</a:t>
            </a:fld>
            <a:endParaRPr kumimoji="0" lang="en-US" b="0" i="0" u="none" strike="noStrike" cap="none" spc="0" normalizeH="0" baseline="0" noProof="0">
              <a:ln>
                <a:noFill/>
              </a:ln>
              <a:effectLst/>
              <a:uLnTx/>
              <a:uFillTx/>
            </a:endParaRPr>
          </a:p>
        </p:txBody>
      </p:sp>
      <p:sp>
        <p:nvSpPr>
          <p:cNvPr id="5" name="TextBox 4">
            <a:extLst>
              <a:ext uri="{FF2B5EF4-FFF2-40B4-BE49-F238E27FC236}">
                <a16:creationId xmlns="" xmlns:a16="http://schemas.microsoft.com/office/drawing/2014/main" id="{F5445BA6-8FE9-7153-38B6-8939504806B5}"/>
              </a:ext>
            </a:extLst>
          </p:cNvPr>
          <p:cNvSpPr txBox="1"/>
          <p:nvPr/>
        </p:nvSpPr>
        <p:spPr>
          <a:xfrm>
            <a:off x="150410" y="2892376"/>
            <a:ext cx="5375747" cy="820554"/>
          </a:xfrm>
          <a:prstGeom prst="rect">
            <a:avLst/>
          </a:prstGeom>
        </p:spPr>
        <p:txBody>
          <a:bodyPr vert="horz" lIns="91440" tIns="45720" rIns="91440" bIns="45720" rtlCol="0" anchor="b">
            <a:normAutofit/>
          </a:bodyPr>
          <a:lstStyle/>
          <a:p>
            <a:pPr marR="0" lvl="0" fontAlgn="auto">
              <a:lnSpc>
                <a:spcPct val="90000"/>
              </a:lnSpc>
              <a:spcBef>
                <a:spcPts val="1000"/>
              </a:spcBef>
              <a:spcAft>
                <a:spcPts val="0"/>
              </a:spcAft>
              <a:buClrTx/>
              <a:buSzTx/>
              <a:tabLst/>
              <a:defRPr/>
            </a:pPr>
            <a:r>
              <a:rPr kumimoji="0" lang="en-US" sz="2000" b="0" i="0" u="none" strike="noStrike" kern="1200" cap="none" spc="0" normalizeH="0" baseline="0" noProof="0">
                <a:ln>
                  <a:noFill/>
                </a:ln>
                <a:solidFill>
                  <a:srgbClr val="FF0000"/>
                </a:solidFill>
                <a:effectLst/>
                <a:uLnTx/>
                <a:uFillTx/>
                <a:latin typeface="+mn-lt"/>
                <a:ea typeface="+mn-ea"/>
                <a:cs typeface="+mn-cs"/>
              </a:rPr>
              <a:t>Biotechnology and Food Science: R 5 907 125,02</a:t>
            </a:r>
          </a:p>
        </p:txBody>
      </p:sp>
      <p:graphicFrame>
        <p:nvGraphicFramePr>
          <p:cNvPr id="3" name="Table 2"/>
          <p:cNvGraphicFramePr>
            <a:graphicFrameLocks noGrp="1"/>
          </p:cNvGraphicFramePr>
          <p:nvPr>
            <p:extLst>
              <p:ext uri="{D42A27DB-BD31-4B8C-83A1-F6EECF244321}">
                <p14:modId xmlns:p14="http://schemas.microsoft.com/office/powerpoint/2010/main" val="517975076"/>
              </p:ext>
            </p:extLst>
          </p:nvPr>
        </p:nvGraphicFramePr>
        <p:xfrm>
          <a:off x="6491006" y="974812"/>
          <a:ext cx="5321985" cy="4585976"/>
        </p:xfrm>
        <a:graphic>
          <a:graphicData uri="http://schemas.openxmlformats.org/drawingml/2006/table">
            <a:tbl>
              <a:tblPr firstRow="1" firstCol="1" bandRow="1">
                <a:noFill/>
              </a:tblPr>
              <a:tblGrid>
                <a:gridCol w="1394913">
                  <a:extLst>
                    <a:ext uri="{9D8B030D-6E8A-4147-A177-3AD203B41FA5}">
                      <a16:colId xmlns="" xmlns:a16="http://schemas.microsoft.com/office/drawing/2014/main" val="20000"/>
                    </a:ext>
                  </a:extLst>
                </a:gridCol>
                <a:gridCol w="802581">
                  <a:extLst>
                    <a:ext uri="{9D8B030D-6E8A-4147-A177-3AD203B41FA5}">
                      <a16:colId xmlns="" xmlns:a16="http://schemas.microsoft.com/office/drawing/2014/main" val="20001"/>
                    </a:ext>
                  </a:extLst>
                </a:gridCol>
                <a:gridCol w="709166">
                  <a:extLst>
                    <a:ext uri="{9D8B030D-6E8A-4147-A177-3AD203B41FA5}">
                      <a16:colId xmlns="" xmlns:a16="http://schemas.microsoft.com/office/drawing/2014/main" val="20004"/>
                    </a:ext>
                  </a:extLst>
                </a:gridCol>
                <a:gridCol w="862526">
                  <a:extLst>
                    <a:ext uri="{9D8B030D-6E8A-4147-A177-3AD203B41FA5}">
                      <a16:colId xmlns="" xmlns:a16="http://schemas.microsoft.com/office/drawing/2014/main" val="20005"/>
                    </a:ext>
                  </a:extLst>
                </a:gridCol>
                <a:gridCol w="758111">
                  <a:extLst>
                    <a:ext uri="{9D8B030D-6E8A-4147-A177-3AD203B41FA5}">
                      <a16:colId xmlns="" xmlns:a16="http://schemas.microsoft.com/office/drawing/2014/main" val="20007"/>
                    </a:ext>
                  </a:extLst>
                </a:gridCol>
                <a:gridCol w="794688">
                  <a:extLst>
                    <a:ext uri="{9D8B030D-6E8A-4147-A177-3AD203B41FA5}">
                      <a16:colId xmlns="" xmlns:a16="http://schemas.microsoft.com/office/drawing/2014/main" val="20008"/>
                    </a:ext>
                  </a:extLst>
                </a:gridCol>
              </a:tblGrid>
              <a:tr h="598312">
                <a:tc>
                  <a:txBody>
                    <a:bodyPr/>
                    <a:lstStyle/>
                    <a:p>
                      <a:pPr algn="ctr">
                        <a:lnSpc>
                          <a:spcPct val="107000"/>
                        </a:lnSpc>
                        <a:spcAft>
                          <a:spcPts val="0"/>
                        </a:spcAft>
                      </a:pPr>
                      <a:r>
                        <a:rPr lang="en-ZA" sz="10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DEPARTMENT</a:t>
                      </a:r>
                      <a:endParaRPr lang="en-ZA" sz="10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5898"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0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NRF</a:t>
                      </a:r>
                      <a:endParaRPr lang="en-ZA" sz="10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5898"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0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UCDG</a:t>
                      </a:r>
                      <a:endParaRPr lang="en-ZA" sz="10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5898"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0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RESEARCH OUTPUTS</a:t>
                      </a:r>
                      <a:endParaRPr lang="en-ZA" sz="10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5898"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0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OTHER</a:t>
                      </a:r>
                      <a:endParaRPr lang="en-ZA" sz="10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5898" marT="0" marB="0" anchor="ctr">
                    <a:lnL w="12700" cmpd="sng">
                      <a:noFill/>
                    </a:lnL>
                    <a:lnR w="12700" cmpd="sng">
                      <a:noFill/>
                    </a:lnR>
                    <a:lnT w="19050" cap="flat" cmpd="sng" algn="ctr">
                      <a:solidFill>
                        <a:schemeClr val="accent1"/>
                      </a:solidFill>
                      <a:prstDash val="solid"/>
                    </a:lnT>
                    <a:lnB w="38100" cmpd="sng">
                      <a:noFill/>
                    </a:lnB>
                    <a:noFill/>
                  </a:tcPr>
                </a:tc>
                <a:tc>
                  <a:txBody>
                    <a:bodyPr/>
                    <a:lstStyle/>
                    <a:p>
                      <a:pPr algn="ctr">
                        <a:lnSpc>
                          <a:spcPct val="107000"/>
                        </a:lnSpc>
                        <a:spcAft>
                          <a:spcPts val="0"/>
                        </a:spcAft>
                      </a:pPr>
                      <a:r>
                        <a:rPr lang="en-ZA" sz="1000" b="1" cap="none" spc="3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TOTAL</a:t>
                      </a:r>
                      <a:endParaRPr lang="en-ZA" sz="1000" b="1" cap="none" spc="3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0" marR="5898" marT="0" marB="0" anchor="ctr">
                    <a:lnL w="12700" cmpd="sng">
                      <a:noFill/>
                    </a:lnL>
                    <a:lnR w="12700" cmpd="sng">
                      <a:noFill/>
                    </a:lnR>
                    <a:lnT w="19050" cap="flat" cmpd="sng" algn="ctr">
                      <a:solidFill>
                        <a:schemeClr val="accent1"/>
                      </a:solidFill>
                      <a:prstDash val="solid"/>
                    </a:lnT>
                    <a:lnB w="38100" cmpd="sng">
                      <a:noFill/>
                    </a:lnB>
                    <a:noFill/>
                  </a:tcPr>
                </a:tc>
                <a:extLst>
                  <a:ext uri="{0D108BD9-81ED-4DB2-BD59-A6C34878D82A}">
                    <a16:rowId xmlns="" xmlns:a16="http://schemas.microsoft.com/office/drawing/2014/main" val="10000"/>
                  </a:ext>
                </a:extLst>
              </a:tr>
              <a:tr h="250554">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BIOTECHNOLOGY</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0" marR="44234" marT="0" marB="0" anchor="ctr">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2 830 350,23</a:t>
                      </a:r>
                    </a:p>
                  </a:txBody>
                  <a:tcPr marL="0" marR="6144" marT="6144" marB="0" anchor="b">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495 000,00</a:t>
                      </a:r>
                    </a:p>
                  </a:txBody>
                  <a:tcPr marL="0" marR="6144" marT="6144" marB="0" anchor="b">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308 098,42</a:t>
                      </a:r>
                    </a:p>
                  </a:txBody>
                  <a:tcPr marL="0" marR="6144" marT="6144" marB="0" anchor="b">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b"/>
                      <a:endParaRPr lang="en-ZA" sz="800" b="1" i="0" u="none" strike="noStrike" cap="none" spc="0">
                        <a:solidFill>
                          <a:schemeClr val="tx1"/>
                        </a:solidFill>
                        <a:effectLst/>
                        <a:latin typeface="Calibri" panose="020F0502020204030204" pitchFamily="34" charset="0"/>
                      </a:endParaRPr>
                    </a:p>
                  </a:txBody>
                  <a:tcPr marL="0" marR="6144" marT="6144" marB="0" anchor="b">
                    <a:lnL w="12700" cmpd="sng">
                      <a:noFill/>
                      <a:prstDash val="solid"/>
                    </a:lnL>
                    <a:lnR w="12700" cmpd="sng">
                      <a:noFill/>
                      <a:prstDash val="solid"/>
                    </a:lnR>
                    <a:lnT w="38100" cmpd="sng">
                      <a:noFill/>
                    </a:lnT>
                    <a:lnB w="9525" cap="flat" cmpd="sng" algn="ctr">
                      <a:solidFill>
                        <a:schemeClr val="accent1"/>
                      </a:solidFill>
                      <a:prstDash val="solid"/>
                    </a:lnB>
                    <a:noFill/>
                  </a:tcPr>
                </a:tc>
                <a:tc>
                  <a:txBody>
                    <a:bodyPr/>
                    <a:lstStyle/>
                    <a:p>
                      <a:pPr algn="r" fontAlgn="b"/>
                      <a:r>
                        <a:rPr lang="en-US" sz="800" b="1" i="0" u="none" strike="noStrike" cap="none" spc="0">
                          <a:solidFill>
                            <a:schemeClr val="tx1"/>
                          </a:solidFill>
                          <a:effectLst/>
                          <a:latin typeface="Calibri" panose="020F0502020204030204" pitchFamily="34" charset="0"/>
                        </a:rPr>
                        <a:t>3 633 448,65</a:t>
                      </a:r>
                      <a:endParaRPr lang="en-ZA" sz="800" b="1" i="0" u="none" strike="noStrike" cap="none" spc="0">
                        <a:solidFill>
                          <a:schemeClr val="tx1"/>
                        </a:solidFill>
                        <a:effectLst/>
                        <a:latin typeface="Calibri" panose="020F0502020204030204" pitchFamily="34" charset="0"/>
                      </a:endParaRPr>
                    </a:p>
                  </a:txBody>
                  <a:tcPr marL="0" marR="0" marT="0" marB="0" anchor="b">
                    <a:lnL w="12700" cmpd="sng">
                      <a:noFill/>
                      <a:prstDash val="solid"/>
                    </a:lnL>
                    <a:lnR w="12700" cmpd="sng">
                      <a:noFill/>
                      <a:prstDash val="solid"/>
                    </a:lnR>
                    <a:lnT w="38100" cmpd="sng">
                      <a:noFill/>
                    </a:lnT>
                    <a:lnB w="9525" cap="flat" cmpd="sng" algn="ctr">
                      <a:solidFill>
                        <a:schemeClr val="accent1"/>
                      </a:solidFill>
                      <a:prstDash val="solid"/>
                    </a:lnB>
                    <a:noFill/>
                  </a:tcPr>
                </a:tc>
                <a:extLst>
                  <a:ext uri="{0D108BD9-81ED-4DB2-BD59-A6C34878D82A}">
                    <a16:rowId xmlns="" xmlns:a16="http://schemas.microsoft.com/office/drawing/2014/main" val="10001"/>
                  </a:ext>
                </a:extLst>
              </a:tr>
              <a:tr h="458861">
                <a:tc>
                  <a:txBody>
                    <a:bodyPr/>
                    <a:lstStyle/>
                    <a:p>
                      <a:pPr algn="l">
                        <a:lnSpc>
                          <a:spcPct val="107000"/>
                        </a:lnSpc>
                        <a:spcAft>
                          <a:spcPts val="0"/>
                        </a:spcAft>
                      </a:pPr>
                      <a:r>
                        <a:rPr lang="en-ZA" sz="800" b="1" cap="none" spc="0">
                          <a:solidFill>
                            <a:schemeClr val="tx1"/>
                          </a:solidFill>
                          <a:effectLst/>
                          <a:latin typeface="+mn-lt"/>
                          <a:ea typeface="Calibri" panose="020F0502020204030204" pitchFamily="34" charset="0"/>
                          <a:cs typeface="Times New Roman" panose="02020603050405020304" pitchFamily="18" charset="0"/>
                        </a:rPr>
                        <a:t>FOOD SCIENCE</a:t>
                      </a:r>
                    </a:p>
                  </a:txBody>
                  <a:tcPr marL="29489" marR="44234" marT="0" marB="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ZA" sz="800" b="1" i="0" u="none" strike="noStrike" cap="none" spc="0">
                          <a:solidFill>
                            <a:schemeClr val="tx1"/>
                          </a:solidFill>
                          <a:effectLst/>
                          <a:latin typeface="Calibri" panose="020F0502020204030204" pitchFamily="34" charset="0"/>
                        </a:rPr>
                        <a:t>1 153 545,19</a:t>
                      </a:r>
                    </a:p>
                  </a:txBody>
                  <a:tcPr marL="29489" marR="6144" marT="6144"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ZA" sz="800" b="1" i="0" u="none" strike="noStrike" cap="none" spc="0">
                          <a:solidFill>
                            <a:schemeClr val="tx1"/>
                          </a:solidFill>
                          <a:effectLst/>
                          <a:latin typeface="Calibri" panose="020F0502020204030204" pitchFamily="34" charset="0"/>
                        </a:rPr>
                        <a:t>420 000,00</a:t>
                      </a:r>
                    </a:p>
                  </a:txBody>
                  <a:tcPr marL="29489" marR="6144" marT="6144"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ZA" sz="800" b="1" i="0" u="none" strike="noStrike" cap="none" spc="0">
                          <a:solidFill>
                            <a:schemeClr val="tx1"/>
                          </a:solidFill>
                          <a:effectLst/>
                          <a:latin typeface="Calibri" panose="020F0502020204030204" pitchFamily="34" charset="0"/>
                        </a:rPr>
                        <a:t>305 131,18</a:t>
                      </a:r>
                    </a:p>
                  </a:txBody>
                  <a:tcPr marL="29489" marR="6144" marT="6144"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lang="en-ZA" sz="800" b="1" i="0" u="none" strike="noStrike" cap="none" spc="0">
                        <a:solidFill>
                          <a:schemeClr val="tx1"/>
                        </a:solidFill>
                        <a:effectLst/>
                        <a:latin typeface="Calibri" panose="020F0502020204030204" pitchFamily="34" charset="0"/>
                      </a:endParaRPr>
                    </a:p>
                    <a:p>
                      <a:pPr marL="0" marR="0" lvl="0" indent="0" algn="r" defTabSz="914400" rtl="0" eaLnBrk="1" fontAlgn="auto" latinLnBrk="0" hangingPunct="1">
                        <a:lnSpc>
                          <a:spcPct val="107000"/>
                        </a:lnSpc>
                        <a:spcBef>
                          <a:spcPts val="0"/>
                        </a:spcBef>
                        <a:spcAft>
                          <a:spcPts val="0"/>
                        </a:spcAft>
                        <a:buClrTx/>
                        <a:buSzTx/>
                        <a:buFontTx/>
                        <a:buNone/>
                        <a:tabLst/>
                        <a:defRPr/>
                      </a:pPr>
                      <a:r>
                        <a:rPr lang="en-ZA" sz="800" b="1" i="0" u="none" strike="noStrike" cap="none" spc="0">
                          <a:solidFill>
                            <a:schemeClr val="tx1"/>
                          </a:solidFill>
                          <a:effectLst/>
                          <a:latin typeface="Calibri" panose="020F0502020204030204" pitchFamily="34" charset="0"/>
                        </a:rPr>
                        <a:t>395 000,00</a:t>
                      </a: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a:r>
                        <a:rPr lang="en-US" sz="800" b="1" cap="none" spc="0">
                          <a:solidFill>
                            <a:schemeClr val="tx1"/>
                          </a:solidFill>
                          <a:latin typeface="+mn-lt"/>
                        </a:rPr>
                        <a:t>2 273 676,37</a:t>
                      </a: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02"/>
                  </a:ext>
                </a:extLst>
              </a:tr>
              <a:tr h="250554">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CHEMISTRY </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0" marR="44234" marT="0" marB="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1 233 050,52</a:t>
                      </a:r>
                    </a:p>
                  </a:txBody>
                  <a:tcPr marL="0" marR="6144" marT="6144"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502 500,00</a:t>
                      </a:r>
                    </a:p>
                  </a:txBody>
                  <a:tcPr marL="0" marR="6144" marT="6144"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674 058,02</a:t>
                      </a:r>
                    </a:p>
                  </a:txBody>
                  <a:tcPr marL="0" marR="6144" marT="6144"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50 000,00</a:t>
                      </a:r>
                    </a:p>
                  </a:txBody>
                  <a:tcPr marL="0" marR="6144" marT="6144"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US" sz="800" b="1" i="0" u="none" strike="noStrike" cap="none" spc="0">
                          <a:solidFill>
                            <a:schemeClr val="tx1"/>
                          </a:solidFill>
                          <a:effectLst/>
                          <a:latin typeface="Calibri" panose="020F0502020204030204" pitchFamily="34" charset="0"/>
                        </a:rPr>
                        <a:t>2 459 608,54</a:t>
                      </a:r>
                      <a:endParaRPr lang="en-ZA" sz="800" b="1" i="0" u="none" strike="noStrike" cap="none" spc="0">
                        <a:solidFill>
                          <a:schemeClr val="tx1"/>
                        </a:solidFill>
                        <a:effectLst/>
                        <a:latin typeface="Calibri" panose="020F0502020204030204" pitchFamily="34" charset="0"/>
                      </a:endParaRPr>
                    </a:p>
                  </a:txBody>
                  <a:tcPr marL="0" marR="0"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03"/>
                  </a:ext>
                </a:extLst>
              </a:tr>
              <a:tr h="452816">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FOOD AND NUTRITION</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29489" marR="44234" marT="0" marB="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endParaRPr lang="en-ZA" sz="800" b="1" i="0" u="none" strike="noStrike" cap="none" spc="0">
                        <a:solidFill>
                          <a:schemeClr val="tx1"/>
                        </a:solidFill>
                        <a:effectLst/>
                        <a:latin typeface="+mn-lt"/>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endParaRPr lang="en-ZA" sz="800" b="1" i="0" u="none" strike="noStrike" cap="none" spc="0">
                        <a:solidFill>
                          <a:schemeClr val="tx1"/>
                        </a:solidFill>
                        <a:effectLst/>
                        <a:latin typeface="+mn-lt"/>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ZA" sz="800" b="1" i="0" u="none" strike="noStrike" cap="none" spc="0">
                          <a:solidFill>
                            <a:schemeClr val="tx1"/>
                          </a:solidFill>
                          <a:effectLst/>
                          <a:latin typeface="Calibri" panose="020F0502020204030204" pitchFamily="34" charset="0"/>
                        </a:rPr>
                        <a:t>16 319,82</a:t>
                      </a:r>
                    </a:p>
                  </a:txBody>
                  <a:tcPr marL="29489" marR="6144" marT="6144"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ZA" sz="800" b="1" i="0" u="none" strike="noStrike" cap="none" spc="0">
                          <a:solidFill>
                            <a:schemeClr val="tx1"/>
                          </a:solidFill>
                          <a:effectLst/>
                          <a:latin typeface="Calibri" panose="020F0502020204030204" pitchFamily="34" charset="0"/>
                        </a:rPr>
                        <a:t>301 875,00</a:t>
                      </a:r>
                    </a:p>
                  </a:txBody>
                  <a:tcPr marL="29489" marR="6144" marT="6144"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US" sz="800" b="1" i="0" u="none" strike="noStrike" cap="none" spc="0">
                          <a:solidFill>
                            <a:schemeClr val="tx1"/>
                          </a:solidFill>
                          <a:effectLst/>
                          <a:latin typeface="Calibri" panose="020F0502020204030204" pitchFamily="34" charset="0"/>
                        </a:rPr>
                        <a:t>318 194,82</a:t>
                      </a:r>
                      <a:endParaRPr lang="en-ZA" sz="800" b="1" i="0" u="none" strike="noStrike" cap="none" spc="0">
                        <a:solidFill>
                          <a:schemeClr val="tx1"/>
                        </a:solidFill>
                        <a:effectLst/>
                        <a:latin typeface="Calibri" panose="020F0502020204030204" pitchFamily="34" charset="0"/>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04"/>
                  </a:ext>
                </a:extLst>
              </a:tr>
              <a:tr h="250554">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MATHEMATICS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0" marR="44234" marT="0" marB="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90 000,00</a:t>
                      </a:r>
                    </a:p>
                  </a:txBody>
                  <a:tcPr marL="0" marR="6144" marT="6144"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l" fontAlgn="b"/>
                      <a:r>
                        <a:rPr lang="en-ZA" sz="800" b="1" i="0" u="none" strike="noStrike" cap="none" spc="0">
                          <a:solidFill>
                            <a:schemeClr val="tx1"/>
                          </a:solidFill>
                          <a:effectLst/>
                          <a:latin typeface="Calibri" panose="020F0502020204030204" pitchFamily="34" charset="0"/>
                        </a:rPr>
                        <a:t> </a:t>
                      </a:r>
                    </a:p>
                  </a:txBody>
                  <a:tcPr marL="0" marR="6144" marT="6144"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352 359,76</a:t>
                      </a:r>
                    </a:p>
                  </a:txBody>
                  <a:tcPr marL="0" marR="6144" marT="6144"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74 189,79</a:t>
                      </a:r>
                    </a:p>
                  </a:txBody>
                  <a:tcPr marL="0" marR="6144" marT="6144"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US" sz="800" b="1" i="0" u="none" strike="noStrike" cap="none" spc="0">
                          <a:solidFill>
                            <a:schemeClr val="tx1"/>
                          </a:solidFill>
                          <a:effectLst/>
                          <a:latin typeface="Calibri" panose="020F0502020204030204" pitchFamily="34" charset="0"/>
                        </a:rPr>
                        <a:t>516 549,55</a:t>
                      </a:r>
                      <a:endParaRPr lang="en-ZA" sz="800" b="1" i="0" u="none" strike="noStrike" cap="none" spc="0">
                        <a:solidFill>
                          <a:schemeClr val="tx1"/>
                        </a:solidFill>
                        <a:effectLst/>
                        <a:latin typeface="Calibri" panose="020F0502020204030204" pitchFamily="34" charset="0"/>
                      </a:endParaRPr>
                    </a:p>
                  </a:txBody>
                  <a:tcPr marL="0" marR="0"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05"/>
                  </a:ext>
                </a:extLst>
              </a:tr>
              <a:tr h="238673">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STATISTICS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29489" marR="44234" marT="0" marB="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a:lnSpc>
                          <a:spcPct val="107000"/>
                        </a:lnSpc>
                      </a:pPr>
                      <a:endParaRPr lang="en-ZA" sz="800" b="1" cap="none" spc="0">
                        <a:solidFill>
                          <a:schemeClr val="tx1"/>
                        </a:solidFill>
                        <a:effectLst/>
                        <a:latin typeface="+mn-lt"/>
                      </a:endParaRP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06"/>
                  </a:ext>
                </a:extLst>
              </a:tr>
              <a:tr h="440239">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PHYSICS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0" marR="44234" marT="0" marB="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fontAlgn="b"/>
                      <a:r>
                        <a:rPr lang="en-ZA" sz="800" b="1" i="0" u="none" strike="noStrike" cap="none" spc="0">
                          <a:solidFill>
                            <a:schemeClr val="tx1"/>
                          </a:solidFill>
                          <a:effectLst/>
                          <a:latin typeface="Calibri" panose="020F0502020204030204" pitchFamily="34" charset="0"/>
                        </a:rPr>
                        <a:t>49 948,58</a:t>
                      </a:r>
                    </a:p>
                  </a:txBody>
                  <a:tcPr marL="0" marR="6144" marT="6144"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ZA" sz="800" b="1" i="0" u="none" strike="noStrike" cap="none" spc="0">
                          <a:solidFill>
                            <a:schemeClr val="tx1"/>
                          </a:solidFill>
                          <a:effectLst/>
                          <a:latin typeface="Calibri" panose="020F0502020204030204" pitchFamily="34" charset="0"/>
                        </a:rPr>
                        <a:t>49 948,58</a:t>
                      </a:r>
                    </a:p>
                    <a:p>
                      <a:pPr algn="r" fontAlgn="b"/>
                      <a:endParaRPr lang="en-ZA" sz="800" b="1" i="0" u="none" strike="noStrike" cap="none" spc="0">
                        <a:solidFill>
                          <a:schemeClr val="tx1"/>
                        </a:solidFill>
                        <a:effectLst/>
                        <a:latin typeface="Calibri" panose="020F0502020204030204" pitchFamily="34" charset="0"/>
                      </a:endParaRPr>
                    </a:p>
                  </a:txBody>
                  <a:tcPr marL="0" marR="0"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07"/>
                  </a:ext>
                </a:extLst>
              </a:tr>
              <a:tr h="250554">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HORTICULTURE</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29489" marR="44234" marT="0" marB="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ZA" sz="800" b="1" i="0" u="none" strike="noStrike" cap="none" spc="0">
                          <a:solidFill>
                            <a:schemeClr val="tx1"/>
                          </a:solidFill>
                          <a:effectLst/>
                          <a:latin typeface="Calibri" panose="020F0502020204030204" pitchFamily="34" charset="0"/>
                        </a:rPr>
                        <a:t>50 000,00</a:t>
                      </a:r>
                    </a:p>
                  </a:txBody>
                  <a:tcPr marL="29489" marR="6144" marT="6144"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ZA" sz="800" b="1" i="0" u="none" strike="noStrike" cap="none" spc="0">
                          <a:solidFill>
                            <a:schemeClr val="tx1"/>
                          </a:solidFill>
                          <a:effectLst/>
                          <a:latin typeface="Calibri" panose="020F0502020204030204" pitchFamily="34" charset="0"/>
                        </a:rPr>
                        <a:t>40 000,00</a:t>
                      </a:r>
                    </a:p>
                  </a:txBody>
                  <a:tcPr marL="29489" marR="6144" marT="6144"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endParaRPr lang="en-ZA" sz="800" b="1" i="0" u="none" strike="noStrike" cap="none" spc="0">
                        <a:solidFill>
                          <a:schemeClr val="tx1"/>
                        </a:solidFill>
                        <a:effectLst/>
                        <a:latin typeface="+mn-lt"/>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endParaRPr lang="en-ZA" sz="800" b="1" i="0" u="none" strike="noStrike" cap="none" spc="0">
                        <a:solidFill>
                          <a:schemeClr val="tx1"/>
                        </a:solidFill>
                        <a:effectLst/>
                        <a:latin typeface="+mn-lt"/>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US" sz="800" b="1" i="0" u="none" strike="noStrike" cap="none" spc="0">
                          <a:solidFill>
                            <a:schemeClr val="tx1"/>
                          </a:solidFill>
                          <a:effectLst/>
                          <a:latin typeface="Calibri" panose="020F0502020204030204" pitchFamily="34" charset="0"/>
                        </a:rPr>
                        <a:t>90 000</a:t>
                      </a:r>
                      <a:endParaRPr lang="en-ZA" sz="800" b="1" i="0" u="none" strike="noStrike" cap="none" spc="0">
                        <a:solidFill>
                          <a:schemeClr val="tx1"/>
                        </a:solidFill>
                        <a:effectLst/>
                        <a:latin typeface="Calibri" panose="020F0502020204030204" pitchFamily="34" charset="0"/>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08"/>
                  </a:ext>
                </a:extLst>
              </a:tr>
              <a:tr h="238673">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SPORTS STUDIES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0" marR="44234" marT="0" marB="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endParaRPr kumimoji="0" lang="en-ZA" sz="800" b="1" i="0" u="none" strike="noStrike" kern="1200" cap="none" spc="0" normalizeH="0" baseline="0" noProof="0">
                        <a:ln>
                          <a:noFill/>
                        </a:ln>
                        <a:solidFill>
                          <a:schemeClr val="tx1"/>
                        </a:solidFill>
                        <a:effectLst/>
                        <a:uLnTx/>
                        <a:uFillTx/>
                        <a:latin typeface="+mn-lt"/>
                        <a:ea typeface="+mn-ea"/>
                        <a:cs typeface="+mn-cs"/>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a:lnSpc>
                          <a:spcPct val="107000"/>
                        </a:lnSpc>
                      </a:pPr>
                      <a:endParaRPr lang="en-ZA" sz="800" b="1" cap="none" spc="0">
                        <a:solidFill>
                          <a:schemeClr val="tx1"/>
                        </a:solidFill>
                        <a:effectLst/>
                        <a:latin typeface="+mn-lt"/>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09"/>
                  </a:ext>
                </a:extLst>
              </a:tr>
              <a:tr h="250554">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MARITIME STUDIES</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29489" marR="44234" marT="0" marB="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ctr"/>
                      <a:endParaRPr lang="en-ZA" sz="800" b="1" i="0" u="none" strike="noStrike" cap="none" spc="0">
                        <a:solidFill>
                          <a:schemeClr val="tx1"/>
                        </a:solidFill>
                        <a:effectLst/>
                        <a:latin typeface="+mn-lt"/>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ZA" sz="800" b="1" i="0" u="none" strike="noStrike" cap="none" spc="0">
                          <a:solidFill>
                            <a:schemeClr val="tx1"/>
                          </a:solidFill>
                          <a:effectLst/>
                          <a:latin typeface="Calibri" panose="020F0502020204030204" pitchFamily="34" charset="0"/>
                        </a:rPr>
                        <a:t>180 000,00</a:t>
                      </a:r>
                    </a:p>
                  </a:txBody>
                  <a:tcPr marL="29489" marR="6144" marT="6144"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ZA" sz="800" b="1" i="0" u="none" strike="noStrike" cap="none" spc="0">
                          <a:solidFill>
                            <a:schemeClr val="tx1"/>
                          </a:solidFill>
                          <a:effectLst/>
                          <a:latin typeface="Calibri" panose="020F0502020204030204" pitchFamily="34" charset="0"/>
                        </a:rPr>
                        <a:t>1 090 955,24</a:t>
                      </a:r>
                    </a:p>
                  </a:txBody>
                  <a:tcPr marL="29489" marR="6144" marT="6144"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endParaRPr lang="en-ZA" sz="800" b="1" i="0" u="none" strike="noStrike" cap="none" spc="0">
                        <a:solidFill>
                          <a:schemeClr val="tx1"/>
                        </a:solidFill>
                        <a:effectLst/>
                        <a:latin typeface="+mn-lt"/>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US" sz="800" b="1" i="0" u="none" strike="noStrike" cap="none" spc="0">
                          <a:solidFill>
                            <a:schemeClr val="tx1"/>
                          </a:solidFill>
                          <a:effectLst/>
                          <a:latin typeface="Calibri" panose="020F0502020204030204" pitchFamily="34" charset="0"/>
                        </a:rPr>
                        <a:t>1 270 955,24</a:t>
                      </a:r>
                      <a:endParaRPr lang="en-ZA" sz="800" b="1" i="0" u="none" strike="noStrike" cap="none" spc="0">
                        <a:solidFill>
                          <a:schemeClr val="tx1"/>
                        </a:solidFill>
                        <a:effectLst/>
                        <a:latin typeface="Calibri" panose="020F0502020204030204" pitchFamily="34" charset="0"/>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10"/>
                  </a:ext>
                </a:extLst>
              </a:tr>
              <a:tr h="452816">
                <a:tc>
                  <a:txBody>
                    <a:bodyPr/>
                    <a:lstStyle/>
                    <a:p>
                      <a:pPr algn="l">
                        <a:lnSpc>
                          <a:spcPct val="107000"/>
                        </a:lnSpc>
                        <a:spcAft>
                          <a:spcPts val="0"/>
                        </a:spcAft>
                      </a:pPr>
                      <a:r>
                        <a:rPr lang="en-ZA" sz="800" b="1" cap="none" spc="0" dirty="0">
                          <a:solidFill>
                            <a:schemeClr val="tx1"/>
                          </a:solidFill>
                          <a:effectLst/>
                          <a:latin typeface="+mn-lt"/>
                          <a:ea typeface="Times New Roman" panose="02020603050405020304" pitchFamily="18" charset="0"/>
                          <a:cs typeface="Times New Roman" panose="02020603050405020304" pitchFamily="18" charset="0"/>
                        </a:rPr>
                        <a:t>TEXTILE SCIENCE &amp; APPAREL TECH</a:t>
                      </a:r>
                      <a:endParaRPr lang="en-ZA" sz="800" b="1" cap="none" spc="0" dirty="0">
                        <a:solidFill>
                          <a:schemeClr val="tx1"/>
                        </a:solidFill>
                        <a:effectLst/>
                        <a:latin typeface="+mn-lt"/>
                        <a:ea typeface="Calibri" panose="020F0502020204030204" pitchFamily="34" charset="0"/>
                        <a:cs typeface="Times New Roman" panose="02020603050405020304" pitchFamily="18" charset="0"/>
                      </a:endParaRPr>
                    </a:p>
                  </a:txBody>
                  <a:tcPr marL="0" marR="44234" marT="0" marB="0" anchor="ctr">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a:lnSpc>
                          <a:spcPct val="107000"/>
                        </a:lnSpc>
                      </a:pPr>
                      <a:endParaRPr lang="en-ZA" sz="800" b="1" cap="none" spc="0">
                        <a:solidFill>
                          <a:schemeClr val="tx1"/>
                        </a:solidFill>
                        <a:effectLst/>
                        <a:latin typeface="+mn-lt"/>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a:lnSpc>
                          <a:spcPct val="107000"/>
                        </a:lnSpc>
                      </a:pPr>
                      <a:endParaRPr lang="en-ZA" sz="800" b="1" cap="none" spc="0">
                        <a:solidFill>
                          <a:schemeClr val="tx1"/>
                        </a:solidFill>
                        <a:effectLst/>
                        <a:latin typeface="+mn-lt"/>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a:lnSpc>
                          <a:spcPct val="107000"/>
                        </a:lnSpc>
                      </a:pPr>
                      <a:endParaRPr lang="en-ZA" sz="800" b="1" cap="none" spc="0">
                        <a:solidFill>
                          <a:schemeClr val="tx1"/>
                        </a:solidFill>
                        <a:effectLst/>
                        <a:latin typeface="+mn-lt"/>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a:lnSpc>
                          <a:spcPct val="107000"/>
                        </a:lnSpc>
                      </a:pPr>
                      <a:endParaRPr lang="en-ZA" sz="800" b="1" cap="none" spc="0">
                        <a:solidFill>
                          <a:schemeClr val="tx1"/>
                        </a:solidFill>
                        <a:effectLst/>
                        <a:latin typeface="+mn-lt"/>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tc>
                  <a:txBody>
                    <a:bodyPr/>
                    <a:lstStyle/>
                    <a:p>
                      <a:pPr algn="r">
                        <a:lnSpc>
                          <a:spcPct val="107000"/>
                        </a:lnSpc>
                        <a:spcAft>
                          <a:spcPts val="0"/>
                        </a:spcAft>
                      </a:pP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0" marR="44234" marT="0" marB="0" anchor="b">
                    <a:lnL w="12700" cmpd="sng">
                      <a:noFill/>
                      <a:prstDash val="solid"/>
                    </a:lnL>
                    <a:lnR w="12700" cmpd="sng">
                      <a:noFill/>
                      <a:prstDash val="solid"/>
                    </a:lnR>
                    <a:lnT w="12700" cmpd="sng">
                      <a:noFill/>
                      <a:prstDash val="solid"/>
                    </a:lnT>
                    <a:lnB w="9525" cap="flat" cmpd="sng" algn="ctr">
                      <a:solidFill>
                        <a:schemeClr val="accent1"/>
                      </a:solidFill>
                      <a:prstDash val="solid"/>
                    </a:lnB>
                    <a:noFill/>
                  </a:tcPr>
                </a:tc>
                <a:extLst>
                  <a:ext uri="{0D108BD9-81ED-4DB2-BD59-A6C34878D82A}">
                    <a16:rowId xmlns="" xmlns:a16="http://schemas.microsoft.com/office/drawing/2014/main" val="10011"/>
                  </a:ext>
                </a:extLst>
              </a:tr>
              <a:tr h="452816">
                <a:tc>
                  <a:txBody>
                    <a:bodyPr/>
                    <a:lstStyle/>
                    <a:p>
                      <a:pPr algn="l">
                        <a:lnSpc>
                          <a:spcPct val="107000"/>
                        </a:lnSpc>
                        <a:spcAft>
                          <a:spcPts val="0"/>
                        </a:spcAft>
                      </a:pPr>
                      <a:r>
                        <a:rPr lang="en-ZA" sz="800" b="1" cap="none" spc="0">
                          <a:solidFill>
                            <a:schemeClr val="tx1"/>
                          </a:solidFill>
                          <a:effectLst/>
                          <a:latin typeface="+mn-lt"/>
                          <a:ea typeface="Times New Roman" panose="02020603050405020304" pitchFamily="18" charset="0"/>
                          <a:cs typeface="Times New Roman" panose="02020603050405020304" pitchFamily="18" charset="0"/>
                        </a:rPr>
                        <a:t>TOTAL</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29489" marR="44234" marT="0" marB="0" anchor="ctr">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800" b="1" cap="none" spc="0">
                          <a:solidFill>
                            <a:schemeClr val="tx1"/>
                          </a:solidFill>
                          <a:effectLst/>
                          <a:latin typeface="+mn-lt"/>
                          <a:ea typeface="Calibri" panose="020F0502020204030204" pitchFamily="34" charset="0"/>
                          <a:cs typeface="Times New Roman" panose="02020603050405020304" pitchFamily="18" charset="0"/>
                        </a:rPr>
                        <a:t>5 356 945,94</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a:lnSpc>
                          <a:spcPct val="107000"/>
                        </a:lnSpc>
                        <a:spcAft>
                          <a:spcPts val="0"/>
                        </a:spcAft>
                      </a:pPr>
                      <a:r>
                        <a:rPr lang="en-US" sz="800" b="1" cap="none" spc="0">
                          <a:solidFill>
                            <a:schemeClr val="tx1"/>
                          </a:solidFill>
                          <a:effectLst/>
                          <a:latin typeface="+mn-lt"/>
                          <a:ea typeface="Calibri" panose="020F0502020204030204" pitchFamily="34" charset="0"/>
                          <a:cs typeface="Times New Roman" panose="02020603050405020304" pitchFamily="18" charset="0"/>
                        </a:rPr>
                        <a:t>1 637 500,00</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0" marR="0" lvl="0" indent="0" algn="r" defTabSz="914400" rtl="0" eaLnBrk="1" fontAlgn="auto" latinLnBrk="0" hangingPunct="1">
                        <a:lnSpc>
                          <a:spcPct val="107000"/>
                        </a:lnSpc>
                        <a:spcBef>
                          <a:spcPts val="0"/>
                        </a:spcBef>
                        <a:spcAft>
                          <a:spcPts val="0"/>
                        </a:spcAft>
                        <a:buClrTx/>
                        <a:buSzTx/>
                        <a:buFontTx/>
                        <a:buNone/>
                        <a:tabLst/>
                        <a:defRPr/>
                      </a:pPr>
                      <a:r>
                        <a:rPr lang="en-US" sz="800" b="1" cap="none" spc="0">
                          <a:solidFill>
                            <a:schemeClr val="tx1"/>
                          </a:solidFill>
                          <a:effectLst/>
                          <a:latin typeface="+mn-lt"/>
                        </a:rPr>
                        <a:t>2 796 871,02</a:t>
                      </a:r>
                      <a:endParaRPr lang="en-ZA" sz="800" b="1" cap="none" spc="0">
                        <a:solidFill>
                          <a:schemeClr val="tx1"/>
                        </a:solidFill>
                        <a:effectLst/>
                        <a:latin typeface="+mn-lt"/>
                      </a:endParaRPr>
                    </a:p>
                  </a:txBody>
                  <a:tcPr marL="29489" marR="44234"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ZA" sz="800" b="1" cap="none" spc="0">
                          <a:solidFill>
                            <a:schemeClr val="tx1"/>
                          </a:solidFill>
                          <a:effectLst/>
                          <a:latin typeface="Calibri" panose="020F0502020204030204" pitchFamily="34" charset="0"/>
                          <a:ea typeface="Times New Roman" panose="02020603050405020304" pitchFamily="18" charset="0"/>
                          <a:cs typeface="Times New Roman" panose="02020603050405020304" pitchFamily="18" charset="0"/>
                        </a:rPr>
                        <a:t>821 064,79</a:t>
                      </a:r>
                      <a:endParaRPr lang="en-ZA" sz="800" b="1" cap="none" spc="0">
                        <a:solidFill>
                          <a:schemeClr val="tx1"/>
                        </a:solidFill>
                        <a:effectLst/>
                        <a:latin typeface="+mn-lt"/>
                        <a:ea typeface="Calibri" panose="020F0502020204030204" pitchFamily="34" charset="0"/>
                        <a:cs typeface="Times New Roman" panose="02020603050405020304" pitchFamily="18" charset="0"/>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tc>
                  <a:txBody>
                    <a:bodyPr/>
                    <a:lstStyle/>
                    <a:p>
                      <a:pPr algn="r" fontAlgn="b"/>
                      <a:r>
                        <a:rPr lang="en-US" sz="800" b="1" i="0" u="none" strike="noStrike" cap="none" spc="0" dirty="0">
                          <a:solidFill>
                            <a:schemeClr val="tx1"/>
                          </a:solidFill>
                          <a:effectLst/>
                          <a:latin typeface="+mn-lt"/>
                        </a:rPr>
                        <a:t>10 612 381,75 </a:t>
                      </a:r>
                      <a:endParaRPr lang="en-ZA" sz="800" b="1" i="0" u="none" strike="noStrike" cap="none" spc="0" dirty="0">
                        <a:solidFill>
                          <a:schemeClr val="tx1"/>
                        </a:solidFill>
                        <a:effectLst/>
                        <a:latin typeface="+mn-lt"/>
                      </a:endParaRPr>
                    </a:p>
                  </a:txBody>
                  <a:tcPr marL="29489" marR="0" marT="0" marB="0" anchor="b">
                    <a:lnL w="12700" cmpd="sng">
                      <a:noFill/>
                      <a:prstDash val="solid"/>
                    </a:lnL>
                    <a:lnR w="12700" cmpd="sng">
                      <a:noFill/>
                      <a:prstDash val="solid"/>
                    </a:lnR>
                    <a:lnT w="9525" cap="flat" cmpd="sng" algn="ctr">
                      <a:solidFill>
                        <a:schemeClr val="accent1"/>
                      </a:solidFill>
                      <a:prstDash val="solid"/>
                    </a:lnT>
                    <a:lnB w="12700" cmpd="sng">
                      <a:noFill/>
                      <a:prstDash val="solid"/>
                    </a:lnB>
                    <a:solidFill>
                      <a:schemeClr val="accent1">
                        <a:lumMod val="20000"/>
                        <a:lumOff val="80000"/>
                      </a:schemeClr>
                    </a:solidFill>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2961771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F7A8E10E-E2F7-1D52-0AFE-87250E3EB8C8}"/>
              </a:ext>
            </a:extLst>
          </p:cNvPr>
          <p:cNvSpPr>
            <a:spLocks noGrp="1"/>
          </p:cNvSpPr>
          <p:nvPr>
            <p:ph type="title"/>
          </p:nvPr>
        </p:nvSpPr>
        <p:spPr>
          <a:xfrm>
            <a:off x="2014849" y="422929"/>
            <a:ext cx="8878437" cy="380026"/>
          </a:xfrm>
        </p:spPr>
        <p:txBody>
          <a:bodyPr vert="horz" lIns="91440" tIns="45720" rIns="91440" bIns="45720" rtlCol="0" anchor="b">
            <a:normAutofit fontScale="90000"/>
          </a:bodyPr>
          <a:lstStyle/>
          <a:p>
            <a:pPr algn="ctr"/>
            <a:r>
              <a:rPr lang="en-US" sz="3600" b="1" kern="1200" dirty="0">
                <a:solidFill>
                  <a:schemeClr val="tx2"/>
                </a:solidFill>
                <a:latin typeface="+mj-lt"/>
                <a:ea typeface="+mj-ea"/>
                <a:cs typeface="+mj-cs"/>
              </a:rPr>
              <a:t>Research Grants 2022</a:t>
            </a:r>
            <a:endParaRPr lang="en-US" sz="3600" kern="1200" dirty="0">
              <a:solidFill>
                <a:schemeClr val="tx2"/>
              </a:solidFill>
              <a:latin typeface="+mj-lt"/>
              <a:ea typeface="+mj-ea"/>
              <a:cs typeface="+mj-cs"/>
            </a:endParaRPr>
          </a:p>
        </p:txBody>
      </p:sp>
      <p:sp>
        <p:nvSpPr>
          <p:cNvPr id="4" name="Slide Number Placeholder 3">
            <a:extLst>
              <a:ext uri="{FF2B5EF4-FFF2-40B4-BE49-F238E27FC236}">
                <a16:creationId xmlns="" xmlns:a16="http://schemas.microsoft.com/office/drawing/2014/main" id="{E689FED5-718D-E9BB-456A-9002AB8AC3A4}"/>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43</a:t>
            </a:fld>
            <a:endParaRPr kumimoji="0" lang="en-US" b="0" i="0" u="none" strike="noStrike" cap="none" spc="0" normalizeH="0" baseline="0" noProof="0">
              <a:ln>
                <a:noFill/>
              </a:ln>
              <a:effectLst/>
              <a:uLnTx/>
              <a:uFillTx/>
            </a:endParaRPr>
          </a:p>
        </p:txBody>
      </p:sp>
      <p:sp>
        <p:nvSpPr>
          <p:cNvPr id="6" name="TextBox 5">
            <a:extLst>
              <a:ext uri="{FF2B5EF4-FFF2-40B4-BE49-F238E27FC236}">
                <a16:creationId xmlns="" xmlns:a16="http://schemas.microsoft.com/office/drawing/2014/main" id="{177431D5-28AA-B939-97BE-E4B246DDC538}"/>
              </a:ext>
            </a:extLst>
          </p:cNvPr>
          <p:cNvSpPr txBox="1"/>
          <p:nvPr/>
        </p:nvSpPr>
        <p:spPr>
          <a:xfrm>
            <a:off x="151849" y="6063121"/>
            <a:ext cx="5943998" cy="1217807"/>
          </a:xfrm>
          <a:prstGeom prst="rect">
            <a:avLst/>
          </a:prstGeom>
        </p:spPr>
        <p:txBody>
          <a:bodyPr vert="horz" lIns="91440" tIns="45720" rIns="91440" bIns="45720" rtlCol="0" anchor="ctr">
            <a:normAutofit/>
          </a:bodyPr>
          <a:lstStyle/>
          <a:p>
            <a:pPr marR="0" lvl="0" fontAlgn="auto">
              <a:lnSpc>
                <a:spcPct val="90000"/>
              </a:lnSpc>
              <a:spcBef>
                <a:spcPts val="0"/>
              </a:spcBef>
              <a:spcAft>
                <a:spcPts val="600"/>
              </a:spcAft>
              <a:buClrTx/>
              <a:buSzTx/>
              <a:tabLst/>
              <a:defRPr/>
            </a:pPr>
            <a:r>
              <a:rPr kumimoji="0" lang="en-US" b="1" i="0" u="none" strike="noStrike" cap="none" spc="0" normalizeH="0" baseline="0" noProof="0" dirty="0">
                <a:ln>
                  <a:noFill/>
                </a:ln>
                <a:solidFill>
                  <a:srgbClr val="FF0000"/>
                </a:solidFill>
                <a:effectLst/>
                <a:uLnTx/>
                <a:uFillTx/>
              </a:rPr>
              <a:t>Biotechnology and Food Science: R 4 732 242.20</a:t>
            </a:r>
          </a:p>
          <a:p>
            <a:pPr marL="0" marR="0" lvl="0" indent="-228600" fontAlgn="auto">
              <a:lnSpc>
                <a:spcPct val="90000"/>
              </a:lnSpc>
              <a:spcBef>
                <a:spcPts val="0"/>
              </a:spcBef>
              <a:spcAft>
                <a:spcPts val="600"/>
              </a:spcAft>
              <a:buClrTx/>
              <a:buSzTx/>
              <a:buFont typeface="Arial" panose="020B0604020202020204" pitchFamily="34" charset="0"/>
              <a:buChar char="•"/>
              <a:tabLst/>
              <a:defRPr/>
            </a:pPr>
            <a:endParaRPr kumimoji="0" lang="en-US" b="0" i="0" u="none" strike="noStrike" cap="none" spc="0" normalizeH="0" baseline="0" noProof="0" dirty="0">
              <a:ln>
                <a:noFill/>
              </a:ln>
              <a:solidFill>
                <a:schemeClr val="tx2"/>
              </a:solidFill>
              <a:effectLst/>
              <a:uLnTx/>
              <a:uFillTx/>
            </a:endParaRPr>
          </a:p>
        </p:txBody>
      </p:sp>
      <p:graphicFrame>
        <p:nvGraphicFramePr>
          <p:cNvPr id="5" name="Table 4">
            <a:extLst>
              <a:ext uri="{FF2B5EF4-FFF2-40B4-BE49-F238E27FC236}">
                <a16:creationId xmlns="" xmlns:a16="http://schemas.microsoft.com/office/drawing/2014/main" id="{8F0DDAB1-3115-F970-1B25-DB07A0D2140F}"/>
              </a:ext>
            </a:extLst>
          </p:cNvPr>
          <p:cNvGraphicFramePr>
            <a:graphicFrameLocks noGrp="1"/>
          </p:cNvGraphicFramePr>
          <p:nvPr>
            <p:extLst>
              <p:ext uri="{D42A27DB-BD31-4B8C-83A1-F6EECF244321}">
                <p14:modId xmlns:p14="http://schemas.microsoft.com/office/powerpoint/2010/main" val="3249212362"/>
              </p:ext>
            </p:extLst>
          </p:nvPr>
        </p:nvGraphicFramePr>
        <p:xfrm>
          <a:off x="2947843" y="1381820"/>
          <a:ext cx="7371512" cy="4551602"/>
        </p:xfrm>
        <a:graphic>
          <a:graphicData uri="http://schemas.openxmlformats.org/drawingml/2006/table">
            <a:tbl>
              <a:tblPr firstRow="1" firstCol="1" bandRow="1"/>
              <a:tblGrid>
                <a:gridCol w="1948762">
                  <a:extLst>
                    <a:ext uri="{9D8B030D-6E8A-4147-A177-3AD203B41FA5}">
                      <a16:colId xmlns="" xmlns:a16="http://schemas.microsoft.com/office/drawing/2014/main" val="171338584"/>
                    </a:ext>
                  </a:extLst>
                </a:gridCol>
                <a:gridCol w="1046660">
                  <a:extLst>
                    <a:ext uri="{9D8B030D-6E8A-4147-A177-3AD203B41FA5}">
                      <a16:colId xmlns="" xmlns:a16="http://schemas.microsoft.com/office/drawing/2014/main" val="1850227260"/>
                    </a:ext>
                  </a:extLst>
                </a:gridCol>
                <a:gridCol w="1100867">
                  <a:extLst>
                    <a:ext uri="{9D8B030D-6E8A-4147-A177-3AD203B41FA5}">
                      <a16:colId xmlns="" xmlns:a16="http://schemas.microsoft.com/office/drawing/2014/main" val="3518350460"/>
                    </a:ext>
                  </a:extLst>
                </a:gridCol>
                <a:gridCol w="1162467">
                  <a:extLst>
                    <a:ext uri="{9D8B030D-6E8A-4147-A177-3AD203B41FA5}">
                      <a16:colId xmlns="" xmlns:a16="http://schemas.microsoft.com/office/drawing/2014/main" val="3900694426"/>
                    </a:ext>
                  </a:extLst>
                </a:gridCol>
                <a:gridCol w="950289">
                  <a:extLst>
                    <a:ext uri="{9D8B030D-6E8A-4147-A177-3AD203B41FA5}">
                      <a16:colId xmlns="" xmlns:a16="http://schemas.microsoft.com/office/drawing/2014/main" val="524842015"/>
                    </a:ext>
                  </a:extLst>
                </a:gridCol>
                <a:gridCol w="1162467">
                  <a:extLst>
                    <a:ext uri="{9D8B030D-6E8A-4147-A177-3AD203B41FA5}">
                      <a16:colId xmlns="" xmlns:a16="http://schemas.microsoft.com/office/drawing/2014/main" val="3708800399"/>
                    </a:ext>
                  </a:extLst>
                </a:gridCol>
              </a:tblGrid>
              <a:tr h="847139">
                <a:tc>
                  <a:txBody>
                    <a:bodyPr/>
                    <a:lstStyle/>
                    <a:p>
                      <a:pPr algn="ctr">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DEPARTMENT</a:t>
                      </a: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0"/>
                        </a:spcAft>
                      </a:pPr>
                      <a:r>
                        <a:rPr lang="en-ZA" sz="800" b="1">
                          <a:solidFill>
                            <a:srgbClr val="000000"/>
                          </a:solidFill>
                          <a:effectLst/>
                          <a:latin typeface="+mn-lt"/>
                          <a:ea typeface="Calibri" panose="020F0502020204030204" pitchFamily="34" charset="0"/>
                          <a:cs typeface="Times New Roman" panose="02020603050405020304" pitchFamily="18" charset="0"/>
                        </a:rPr>
                        <a:t>EXTERNAL FUNDS</a:t>
                      </a: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marL="0" marR="0" lvl="0" indent="0" algn="ctr" defTabSz="914400" rtl="0" eaLnBrk="1" fontAlgn="auto" latinLnBrk="0" hangingPunct="1">
                        <a:lnSpc>
                          <a:spcPct val="107000"/>
                        </a:lnSpc>
                        <a:spcBef>
                          <a:spcPts val="0"/>
                        </a:spcBef>
                        <a:spcAft>
                          <a:spcPts val="0"/>
                        </a:spcAft>
                        <a:buClrTx/>
                        <a:buSzTx/>
                        <a:buFontTx/>
                        <a:buNone/>
                        <a:tabLst/>
                        <a:defRPr/>
                      </a:pPr>
                      <a:endParaRPr lang="en-ZA" sz="800" b="1">
                        <a:solidFill>
                          <a:srgbClr val="000000"/>
                        </a:solidFill>
                        <a:effectLst/>
                        <a:latin typeface="+mn-lt"/>
                        <a:ea typeface="Times New Roman" panose="02020603050405020304" pitchFamily="18" charset="0"/>
                        <a:cs typeface="Times New Roman" panose="02020603050405020304" pitchFamily="18" charset="0"/>
                      </a:endParaRPr>
                    </a:p>
                    <a:p>
                      <a:pPr marL="0" marR="0" lvl="0" indent="0" algn="ctr" defTabSz="914400" rtl="0" eaLnBrk="1" fontAlgn="auto" latinLnBrk="0" hangingPunct="1">
                        <a:lnSpc>
                          <a:spcPct val="107000"/>
                        </a:lnSpc>
                        <a:spcBef>
                          <a:spcPts val="0"/>
                        </a:spcBef>
                        <a:spcAft>
                          <a:spcPts val="0"/>
                        </a:spcAft>
                        <a:buClrTx/>
                        <a:buSzTx/>
                        <a:buFontTx/>
                        <a:buNone/>
                        <a:tabLst/>
                        <a:defRPr/>
                      </a:pPr>
                      <a:r>
                        <a:rPr lang="en-ZA" sz="800" b="1">
                          <a:solidFill>
                            <a:srgbClr val="000000"/>
                          </a:solidFill>
                          <a:effectLst/>
                          <a:latin typeface="+mn-lt"/>
                          <a:ea typeface="Times New Roman" panose="02020603050405020304" pitchFamily="18" charset="0"/>
                          <a:cs typeface="Times New Roman" panose="02020603050405020304" pitchFamily="18" charset="0"/>
                        </a:rPr>
                        <a:t>RESEARCH OUTPUTS</a:t>
                      </a:r>
                      <a:endParaRPr lang="en-ZA" sz="800" b="1">
                        <a:effectLst/>
                        <a:latin typeface="+mn-lt"/>
                        <a:ea typeface="Calibri" panose="020F0502020204030204" pitchFamily="34" charset="0"/>
                        <a:cs typeface="Times New Roman" panose="02020603050405020304" pitchFamily="18" charset="0"/>
                      </a:endParaRPr>
                    </a:p>
                    <a:p>
                      <a:pPr algn="ctr">
                        <a:lnSpc>
                          <a:spcPct val="107000"/>
                        </a:lnSpc>
                        <a:spcAft>
                          <a:spcPts val="0"/>
                        </a:spcAft>
                      </a:pP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0"/>
                        </a:spcAft>
                      </a:pPr>
                      <a:r>
                        <a:rPr lang="en-ZA" sz="800" b="1">
                          <a:effectLst/>
                          <a:latin typeface="+mn-lt"/>
                          <a:ea typeface="Calibri" panose="020F0502020204030204" pitchFamily="34" charset="0"/>
                          <a:cs typeface="Times New Roman" panose="02020603050405020304" pitchFamily="18" charset="0"/>
                        </a:rPr>
                        <a:t>NRF FUNDING</a:t>
                      </a: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0"/>
                        </a:spcAft>
                      </a:pPr>
                      <a:r>
                        <a:rPr lang="en-ZA" sz="800" b="1">
                          <a:solidFill>
                            <a:srgbClr val="000000"/>
                          </a:solidFill>
                          <a:effectLst/>
                          <a:latin typeface="+mn-lt"/>
                          <a:ea typeface="Calibri" panose="020F0502020204030204" pitchFamily="34" charset="0"/>
                          <a:cs typeface="Times New Roman" panose="02020603050405020304" pitchFamily="18" charset="0"/>
                        </a:rPr>
                        <a:t>RFA FUNDING</a:t>
                      </a: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TOTAL</a:t>
                      </a: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2753608255"/>
                  </a:ext>
                </a:extLst>
              </a:tr>
              <a:tr h="639893">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ZA" sz="800" b="1">
                          <a:solidFill>
                            <a:srgbClr val="000000"/>
                          </a:solidFill>
                          <a:effectLst/>
                          <a:latin typeface="+mn-lt"/>
                          <a:ea typeface="Times New Roman" panose="02020603050405020304" pitchFamily="18" charset="0"/>
                          <a:cs typeface="Times New Roman" panose="02020603050405020304" pitchFamily="18" charset="0"/>
                        </a:rPr>
                        <a:t>BIOTECHNOLOGY AND </a:t>
                      </a:r>
                      <a:r>
                        <a:rPr lang="en-ZA" sz="800" b="1">
                          <a:effectLst/>
                          <a:latin typeface="+mn-lt"/>
                          <a:ea typeface="Calibri" panose="020F0502020204030204" pitchFamily="34" charset="0"/>
                          <a:cs typeface="Times New Roman" panose="02020603050405020304" pitchFamily="18" charset="0"/>
                        </a:rPr>
                        <a:t>FOOD SCIENCE</a:t>
                      </a:r>
                    </a:p>
                    <a:p>
                      <a:pPr algn="l">
                        <a:lnSpc>
                          <a:spcPct val="107000"/>
                        </a:lnSpc>
                        <a:spcAft>
                          <a:spcPts val="0"/>
                        </a:spcAft>
                      </a:pP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158 824</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1 012 181.03</a:t>
                      </a:r>
                      <a:endParaRPr lang="en-ZA" sz="800" b="1">
                        <a:effectLst/>
                        <a:latin typeface="+mn-lt"/>
                        <a:ea typeface="Calibri" panose="020F0502020204030204" pitchFamily="34" charset="0"/>
                        <a:cs typeface="Times New Roman" panose="02020603050405020304" pitchFamily="18" charset="0"/>
                      </a:endParaRPr>
                    </a:p>
                  </a:txBody>
                  <a:tcPr marL="27603" marR="27603" marT="27603" marB="27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R2 441 237.17</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1 120 000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dirty="0">
                          <a:effectLst/>
                          <a:latin typeface="+mn-lt"/>
                          <a:ea typeface="Calibri" panose="020F0502020204030204" pitchFamily="34" charset="0"/>
                          <a:cs typeface="Calibri" panose="020F0502020204030204" pitchFamily="34" charset="0"/>
                        </a:rPr>
                        <a:t>R 4 732 242.20</a:t>
                      </a:r>
                      <a:endParaRPr lang="en-ZA" sz="800" b="1" dirty="0">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886280497"/>
                  </a:ext>
                </a:extLst>
              </a:tr>
              <a:tr h="311876">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CHEMISTRY </a:t>
                      </a: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97 750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670 359.40</a:t>
                      </a:r>
                      <a:endParaRPr lang="en-ZA" sz="800" b="1">
                        <a:effectLst/>
                        <a:latin typeface="+mn-lt"/>
                        <a:ea typeface="Calibri" panose="020F0502020204030204" pitchFamily="34" charset="0"/>
                        <a:cs typeface="Times New Roman" panose="02020603050405020304" pitchFamily="18" charset="0"/>
                      </a:endParaRPr>
                    </a:p>
                  </a:txBody>
                  <a:tcPr marL="27603" marR="27603" marT="27603" marB="27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1 327 860.85</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385 000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2 480 970.25</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1132699125"/>
                  </a:ext>
                </a:extLst>
              </a:tr>
              <a:tr h="311876">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FOOD AND NUTRITION</a:t>
                      </a: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215 165.00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123 693.18</a:t>
                      </a:r>
                      <a:endParaRPr lang="en-ZA" sz="800" b="1">
                        <a:effectLst/>
                        <a:latin typeface="+mn-lt"/>
                        <a:ea typeface="Calibri" panose="020F0502020204030204" pitchFamily="34" charset="0"/>
                        <a:cs typeface="Times New Roman" panose="02020603050405020304" pitchFamily="18" charset="0"/>
                      </a:endParaRPr>
                    </a:p>
                  </a:txBody>
                  <a:tcPr marL="27603" marR="27603" marT="27603" marB="27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30 000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368 858.18</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4196273502"/>
                  </a:ext>
                </a:extLst>
              </a:tr>
              <a:tr h="43264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ZA" sz="800" b="1">
                          <a:solidFill>
                            <a:srgbClr val="000000"/>
                          </a:solidFill>
                          <a:effectLst/>
                          <a:latin typeface="+mn-lt"/>
                          <a:ea typeface="Times New Roman" panose="02020603050405020304" pitchFamily="18" charset="0"/>
                          <a:cs typeface="Times New Roman" panose="02020603050405020304" pitchFamily="18" charset="0"/>
                        </a:rPr>
                        <a:t>PHYSICS</a:t>
                      </a:r>
                      <a:endParaRPr lang="en-ZA" sz="800" b="1">
                        <a:effectLst/>
                        <a:latin typeface="+mn-lt"/>
                        <a:ea typeface="Calibri" panose="020F0502020204030204" pitchFamily="34" charset="0"/>
                        <a:cs typeface="Times New Roman" panose="02020603050405020304" pitchFamily="18" charset="0"/>
                      </a:endParaRPr>
                    </a:p>
                    <a:p>
                      <a:pPr algn="l">
                        <a:lnSpc>
                          <a:spcPct val="107000"/>
                        </a:lnSpc>
                        <a:spcAft>
                          <a:spcPts val="0"/>
                        </a:spcAft>
                      </a:pP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29 857.80</a:t>
                      </a:r>
                      <a:endParaRPr lang="en-ZA" sz="800" b="1">
                        <a:effectLst/>
                        <a:latin typeface="+mn-lt"/>
                        <a:ea typeface="Calibri" panose="020F0502020204030204" pitchFamily="34" charset="0"/>
                        <a:cs typeface="Times New Roman" panose="02020603050405020304" pitchFamily="18" charset="0"/>
                      </a:endParaRPr>
                    </a:p>
                  </a:txBody>
                  <a:tcPr marL="27603" marR="27603" marT="27603" marB="27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29 857.80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3090182551"/>
                  </a:ext>
                </a:extLst>
              </a:tr>
              <a:tr h="43264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ZA" sz="800" b="1">
                          <a:solidFill>
                            <a:srgbClr val="000000"/>
                          </a:solidFill>
                          <a:effectLst/>
                          <a:latin typeface="+mn-lt"/>
                          <a:ea typeface="Times New Roman" panose="02020603050405020304" pitchFamily="18" charset="0"/>
                          <a:cs typeface="Times New Roman" panose="02020603050405020304" pitchFamily="18" charset="0"/>
                        </a:rPr>
                        <a:t>MATHEMATICS</a:t>
                      </a:r>
                      <a:endParaRPr lang="en-ZA" sz="800" b="1">
                        <a:effectLst/>
                        <a:latin typeface="+mn-lt"/>
                        <a:ea typeface="Calibri" panose="020F0502020204030204" pitchFamily="34" charset="0"/>
                        <a:cs typeface="Times New Roman" panose="02020603050405020304" pitchFamily="18" charset="0"/>
                      </a:endParaRPr>
                    </a:p>
                    <a:p>
                      <a:pPr algn="l">
                        <a:lnSpc>
                          <a:spcPct val="107000"/>
                        </a:lnSpc>
                        <a:spcAft>
                          <a:spcPts val="0"/>
                        </a:spcAft>
                      </a:pP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347 519.19</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311 357.09</a:t>
                      </a:r>
                      <a:endParaRPr lang="en-ZA" sz="800" b="1">
                        <a:effectLst/>
                        <a:latin typeface="+mn-lt"/>
                        <a:ea typeface="Calibri" panose="020F0502020204030204" pitchFamily="34" charset="0"/>
                        <a:cs typeface="Times New Roman" panose="02020603050405020304" pitchFamily="18" charset="0"/>
                      </a:endParaRPr>
                    </a:p>
                  </a:txBody>
                  <a:tcPr marL="27603" marR="27603" marT="27603" marB="27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72 369.86</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731 246.14</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2689583266"/>
                  </a:ext>
                </a:extLst>
              </a:tr>
              <a:tr h="432648">
                <a:tc>
                  <a:txBody>
                    <a:bodyPr/>
                    <a:lstStyle/>
                    <a:p>
                      <a:pPr marL="0" marR="0" lvl="0" indent="0" algn="l" defTabSz="914400" rtl="0" eaLnBrk="1" fontAlgn="auto" latinLnBrk="0" hangingPunct="1">
                        <a:lnSpc>
                          <a:spcPct val="107000"/>
                        </a:lnSpc>
                        <a:spcBef>
                          <a:spcPts val="0"/>
                        </a:spcBef>
                        <a:spcAft>
                          <a:spcPts val="0"/>
                        </a:spcAft>
                        <a:buClrTx/>
                        <a:buSzTx/>
                        <a:buFontTx/>
                        <a:buNone/>
                        <a:tabLst/>
                        <a:defRPr/>
                      </a:pPr>
                      <a:r>
                        <a:rPr lang="en-ZA" sz="800" b="1">
                          <a:solidFill>
                            <a:srgbClr val="000000"/>
                          </a:solidFill>
                          <a:effectLst/>
                          <a:latin typeface="+mn-lt"/>
                          <a:ea typeface="Times New Roman" panose="02020603050405020304" pitchFamily="18" charset="0"/>
                          <a:cs typeface="Times New Roman" panose="02020603050405020304" pitchFamily="18" charset="0"/>
                        </a:rPr>
                        <a:t>STATISTICS</a:t>
                      </a:r>
                      <a:endParaRPr lang="en-ZA" sz="800" b="1">
                        <a:effectLst/>
                        <a:latin typeface="+mn-lt"/>
                        <a:ea typeface="Calibri" panose="020F0502020204030204" pitchFamily="34" charset="0"/>
                        <a:cs typeface="Times New Roman" panose="02020603050405020304" pitchFamily="18" charset="0"/>
                      </a:endParaRPr>
                    </a:p>
                    <a:p>
                      <a:pPr algn="l">
                        <a:lnSpc>
                          <a:spcPct val="107000"/>
                        </a:lnSpc>
                        <a:spcAft>
                          <a:spcPts val="0"/>
                        </a:spcAft>
                      </a:pP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25 592.40</a:t>
                      </a:r>
                      <a:endParaRPr lang="en-ZA" sz="800" b="1">
                        <a:effectLst/>
                        <a:latin typeface="+mn-lt"/>
                        <a:ea typeface="Calibri" panose="020F0502020204030204" pitchFamily="34" charset="0"/>
                        <a:cs typeface="Times New Roman" panose="02020603050405020304" pitchFamily="18" charset="0"/>
                      </a:endParaRPr>
                    </a:p>
                  </a:txBody>
                  <a:tcPr marL="27603" marR="27603" marT="27603" marB="27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 </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 </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dirty="0">
                          <a:effectLst/>
                          <a:latin typeface="+mn-lt"/>
                          <a:ea typeface="Calibri" panose="020F0502020204030204" pitchFamily="34" charset="0"/>
                          <a:cs typeface="Calibri" panose="020F0502020204030204" pitchFamily="34" charset="0"/>
                        </a:rPr>
                        <a:t>R 25 592.40</a:t>
                      </a:r>
                      <a:endParaRPr lang="en-ZA" sz="800" b="1" dirty="0">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3871308596"/>
                  </a:ext>
                </a:extLst>
              </a:tr>
              <a:tr h="311876">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HORTICULTURE</a:t>
                      </a: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27603" marR="27603" marT="27603" marB="27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150 000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150 000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3421865418"/>
                  </a:ext>
                </a:extLst>
              </a:tr>
              <a:tr h="311876">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MARITIME STUDIES</a:t>
                      </a: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156 538.47</a:t>
                      </a:r>
                      <a:endParaRPr lang="en-ZA" sz="800" b="1">
                        <a:effectLst/>
                        <a:latin typeface="+mn-lt"/>
                        <a:ea typeface="Calibri" panose="020F0502020204030204" pitchFamily="34" charset="0"/>
                        <a:cs typeface="Times New Roman" panose="02020603050405020304" pitchFamily="18" charset="0"/>
                      </a:endParaRPr>
                    </a:p>
                  </a:txBody>
                  <a:tcPr marL="27603" marR="27603" marT="27603" marB="27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150 000</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306 538.47</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3134678406"/>
                  </a:ext>
                </a:extLst>
              </a:tr>
              <a:tr h="519122">
                <a:tc>
                  <a:txBody>
                    <a:bodyPr/>
                    <a:lstStyle/>
                    <a:p>
                      <a:pPr algn="l">
                        <a:lnSpc>
                          <a:spcPct val="107000"/>
                        </a:lnSpc>
                        <a:spcAft>
                          <a:spcPts val="0"/>
                        </a:spcAft>
                      </a:pPr>
                      <a:r>
                        <a:rPr lang="en-ZA" sz="800" b="1">
                          <a:solidFill>
                            <a:srgbClr val="000000"/>
                          </a:solidFill>
                          <a:effectLst/>
                          <a:latin typeface="+mn-lt"/>
                          <a:ea typeface="Times New Roman" panose="02020603050405020304" pitchFamily="18" charset="0"/>
                          <a:cs typeface="Times New Roman" panose="02020603050405020304" pitchFamily="18" charset="0"/>
                        </a:rPr>
                        <a:t>TOTAL</a:t>
                      </a:r>
                      <a:endParaRPr lang="en-ZA" sz="800" b="1">
                        <a:effectLst/>
                        <a:latin typeface="+mn-lt"/>
                        <a:ea typeface="Calibri" panose="020F0502020204030204" pitchFamily="34" charset="0"/>
                        <a:cs typeface="Times New Roman" panose="02020603050405020304" pitchFamily="18" charset="0"/>
                      </a:endParaRPr>
                    </a:p>
                  </a:txBody>
                  <a:tcPr marL="39748" marR="39748"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819 258.19</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2 329 579.37</a:t>
                      </a:r>
                      <a:endParaRPr lang="en-ZA" sz="800" b="1">
                        <a:effectLst/>
                        <a:latin typeface="+mn-lt"/>
                        <a:ea typeface="Calibri" panose="020F0502020204030204" pitchFamily="34" charset="0"/>
                        <a:cs typeface="Times New Roman" panose="02020603050405020304" pitchFamily="18" charset="0"/>
                      </a:endParaRPr>
                    </a:p>
                  </a:txBody>
                  <a:tcPr marL="27603" marR="27603" marT="27603" marB="27603">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a:effectLst/>
                          <a:latin typeface="+mn-lt"/>
                          <a:ea typeface="Calibri" panose="020F0502020204030204" pitchFamily="34" charset="0"/>
                          <a:cs typeface="Calibri" panose="020F0502020204030204" pitchFamily="34" charset="0"/>
                        </a:rPr>
                        <a:t>R 3 841 467.88</a:t>
                      </a:r>
                      <a:endParaRPr lang="en-ZA" sz="800" b="1">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dirty="0">
                          <a:effectLst/>
                          <a:latin typeface="+mn-lt"/>
                          <a:ea typeface="Calibri" panose="020F0502020204030204" pitchFamily="34" charset="0"/>
                          <a:cs typeface="Calibri" panose="020F0502020204030204" pitchFamily="34" charset="0"/>
                        </a:rPr>
                        <a:t>R 1 835 000</a:t>
                      </a:r>
                      <a:endParaRPr lang="en-ZA" sz="800" b="1" dirty="0">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tc>
                  <a:txBody>
                    <a:bodyPr/>
                    <a:lstStyle/>
                    <a:p>
                      <a:pPr algn="ctr">
                        <a:lnSpc>
                          <a:spcPct val="107000"/>
                        </a:lnSpc>
                        <a:spcAft>
                          <a:spcPts val="800"/>
                        </a:spcAft>
                      </a:pPr>
                      <a:r>
                        <a:rPr lang="en-ZA" sz="800" b="1" dirty="0">
                          <a:effectLst/>
                          <a:latin typeface="+mn-lt"/>
                          <a:ea typeface="Calibri" panose="020F0502020204030204" pitchFamily="34" charset="0"/>
                          <a:cs typeface="Calibri" panose="020F0502020204030204" pitchFamily="34" charset="0"/>
                        </a:rPr>
                        <a:t>R 8 825 305.44</a:t>
                      </a:r>
                      <a:endParaRPr lang="en-ZA" sz="800" b="1" dirty="0">
                        <a:effectLst/>
                        <a:latin typeface="+mn-lt"/>
                        <a:ea typeface="Calibri" panose="020F0502020204030204" pitchFamily="34" charset="0"/>
                        <a:cs typeface="Times New Roman" panose="02020603050405020304" pitchFamily="18" charset="0"/>
                      </a:endParaRPr>
                    </a:p>
                  </a:txBody>
                  <a:tcPr marL="5521" marR="5521" marT="5521" marB="5521">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4">
                        <a:lumMod val="40000"/>
                        <a:lumOff val="60000"/>
                      </a:schemeClr>
                    </a:solidFill>
                  </a:tcPr>
                </a:tc>
                <a:extLst>
                  <a:ext uri="{0D108BD9-81ED-4DB2-BD59-A6C34878D82A}">
                    <a16:rowId xmlns="" xmlns:a16="http://schemas.microsoft.com/office/drawing/2014/main" val="3095763241"/>
                  </a:ext>
                </a:extLst>
              </a:tr>
            </a:tbl>
          </a:graphicData>
        </a:graphic>
      </p:graphicFrame>
    </p:spTree>
    <p:extLst>
      <p:ext uri="{BB962C8B-B14F-4D97-AF65-F5344CB8AC3E}">
        <p14:creationId xmlns:p14="http://schemas.microsoft.com/office/powerpoint/2010/main" val="134659485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8FCCAA40-7382-4A0E-B247-BA2BC9D851F6}"/>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A311E587-5D7F-48D1-8840-FC87A3A8C558}" type="slidenum">
              <a:rPr kumimoji="0" lang="en-ZA"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44</a:t>
            </a:fld>
            <a:endParaRPr kumimoji="0" lang="en-ZA" b="0" i="0" u="none" strike="noStrike" kern="1200" cap="none" spc="0" normalizeH="0" baseline="0" noProof="0">
              <a:ln>
                <a:noFill/>
              </a:ln>
              <a:effectLst/>
              <a:uLnTx/>
              <a:uFillTx/>
              <a:latin typeface="Calibri" panose="020F0502020204030204"/>
              <a:ea typeface="+mn-ea"/>
              <a:cs typeface="+mn-cs"/>
            </a:endParaRPr>
          </a:p>
        </p:txBody>
      </p:sp>
      <p:graphicFrame>
        <p:nvGraphicFramePr>
          <p:cNvPr id="4" name="Chart 3">
            <a:extLst>
              <a:ext uri="{FF2B5EF4-FFF2-40B4-BE49-F238E27FC236}">
                <a16:creationId xmlns="" xmlns:a16="http://schemas.microsoft.com/office/drawing/2014/main" id="{2BA66B5A-31EB-44AA-B232-A0A3BE54CB5F}"/>
              </a:ext>
            </a:extLst>
          </p:cNvPr>
          <p:cNvGraphicFramePr/>
          <p:nvPr>
            <p:extLst>
              <p:ext uri="{D42A27DB-BD31-4B8C-83A1-F6EECF244321}">
                <p14:modId xmlns:p14="http://schemas.microsoft.com/office/powerpoint/2010/main" val="2371093993"/>
              </p:ext>
            </p:extLst>
          </p:nvPr>
        </p:nvGraphicFramePr>
        <p:xfrm>
          <a:off x="849442" y="1582192"/>
          <a:ext cx="10493116" cy="4364488"/>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9643883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696361" y="671676"/>
            <a:ext cx="5727554" cy="163211"/>
          </a:xfrm>
        </p:spPr>
        <p:txBody>
          <a:bodyPr vert="horz" lIns="91440" tIns="45720" rIns="91440" bIns="45720" rtlCol="0" anchor="b">
            <a:normAutofit fontScale="90000"/>
          </a:bodyPr>
          <a:lstStyle/>
          <a:p>
            <a:r>
              <a:rPr lang="en-US" sz="4000" b="1" kern="1200" dirty="0">
                <a:solidFill>
                  <a:schemeClr val="tx2"/>
                </a:solidFill>
                <a:latin typeface="+mj-lt"/>
                <a:ea typeface="+mj-ea"/>
                <a:cs typeface="+mj-cs"/>
              </a:rPr>
              <a:t>CONFERENCES 2017 - 2021</a:t>
            </a:r>
          </a:p>
        </p:txBody>
      </p:sp>
      <p:sp>
        <p:nvSpPr>
          <p:cNvPr id="4" name="Slide Number Placeholder 3">
            <a:extLst>
              <a:ext uri="{FF2B5EF4-FFF2-40B4-BE49-F238E27FC236}">
                <a16:creationId xmlns="" xmlns:a16="http://schemas.microsoft.com/office/drawing/2014/main" id="{9E365E90-CB5C-4476-87E2-80ECEB45FFE5}"/>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45</a:t>
            </a:fld>
            <a:endParaRPr kumimoji="0" lang="en-US" b="0" i="0" u="none" strike="noStrike" cap="none" spc="0" normalizeH="0" baseline="0" noProof="0">
              <a:ln>
                <a:noFill/>
              </a:ln>
              <a:effectLst/>
              <a:uLnTx/>
              <a:uFillTx/>
            </a:endParaRPr>
          </a:p>
        </p:txBody>
      </p:sp>
      <p:graphicFrame>
        <p:nvGraphicFramePr>
          <p:cNvPr id="5" name="Chart 4">
            <a:extLst>
              <a:ext uri="{FF2B5EF4-FFF2-40B4-BE49-F238E27FC236}">
                <a16:creationId xmlns="" xmlns:a16="http://schemas.microsoft.com/office/drawing/2014/main" id="{074D715D-66AA-4332-9ABC-5D1FB649700F}"/>
              </a:ext>
            </a:extLst>
          </p:cNvPr>
          <p:cNvGraphicFramePr>
            <a:graphicFrameLocks/>
          </p:cNvGraphicFramePr>
          <p:nvPr>
            <p:extLst>
              <p:ext uri="{D42A27DB-BD31-4B8C-83A1-F6EECF244321}">
                <p14:modId xmlns:p14="http://schemas.microsoft.com/office/powerpoint/2010/main" val="3652622940"/>
              </p:ext>
            </p:extLst>
          </p:nvPr>
        </p:nvGraphicFramePr>
        <p:xfrm>
          <a:off x="1984219" y="928095"/>
          <a:ext cx="8378687" cy="434758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2808737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04672" y="3121701"/>
            <a:ext cx="3476488" cy="1786515"/>
          </a:xfrm>
        </p:spPr>
        <p:txBody>
          <a:bodyPr vert="horz" lIns="91440" tIns="45720" rIns="91440" bIns="45720" rtlCol="0" anchor="t">
            <a:normAutofit/>
          </a:bodyPr>
          <a:lstStyle/>
          <a:p>
            <a:r>
              <a:rPr lang="en-US" sz="4000" b="1" kern="1200">
                <a:solidFill>
                  <a:schemeClr val="tx2"/>
                </a:solidFill>
                <a:latin typeface="+mj-lt"/>
                <a:ea typeface="+mj-ea"/>
                <a:cs typeface="+mj-cs"/>
              </a:rPr>
              <a:t>NUMBER OF GRADUATES 2017 - 2022</a:t>
            </a:r>
          </a:p>
        </p:txBody>
      </p:sp>
      <p:sp>
        <p:nvSpPr>
          <p:cNvPr id="4" name="Slide Number Placeholder 3">
            <a:extLst>
              <a:ext uri="{FF2B5EF4-FFF2-40B4-BE49-F238E27FC236}">
                <a16:creationId xmlns="" xmlns:a16="http://schemas.microsoft.com/office/drawing/2014/main" id="{54BF4EC8-7754-4D00-B6ED-2958BD756157}"/>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46</a:t>
            </a:fld>
            <a:endParaRPr kumimoji="0" lang="en-US" b="0" i="0" u="none" strike="noStrike" cap="none" spc="0" normalizeH="0" baseline="0" noProof="0">
              <a:ln>
                <a:noFill/>
              </a:ln>
              <a:effectLst/>
              <a:uLnTx/>
              <a:uFillTx/>
            </a:endParaRPr>
          </a:p>
        </p:txBody>
      </p:sp>
      <p:graphicFrame>
        <p:nvGraphicFramePr>
          <p:cNvPr id="5" name="Chart 4">
            <a:extLst>
              <a:ext uri="{FF2B5EF4-FFF2-40B4-BE49-F238E27FC236}">
                <a16:creationId xmlns="" xmlns:a16="http://schemas.microsoft.com/office/drawing/2014/main" id="{F96A7A7D-E4DD-3911-AD42-2621BE0A0F9A}"/>
              </a:ext>
            </a:extLst>
          </p:cNvPr>
          <p:cNvGraphicFramePr>
            <a:graphicFrameLocks/>
          </p:cNvGraphicFramePr>
          <p:nvPr>
            <p:extLst>
              <p:ext uri="{D42A27DB-BD31-4B8C-83A1-F6EECF244321}">
                <p14:modId xmlns:p14="http://schemas.microsoft.com/office/powerpoint/2010/main" val="1625645782"/>
              </p:ext>
            </p:extLst>
          </p:nvPr>
        </p:nvGraphicFramePr>
        <p:xfrm>
          <a:off x="4562061" y="815009"/>
          <a:ext cx="7629939" cy="520215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40326565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b="1" kern="1200">
                <a:solidFill>
                  <a:schemeClr val="tx2"/>
                </a:solidFill>
                <a:latin typeface="+mj-lt"/>
                <a:ea typeface="+mj-ea"/>
                <a:cs typeface="+mj-cs"/>
              </a:rPr>
              <a:t>COLLABORATIONS 2017 - 2021</a:t>
            </a:r>
          </a:p>
        </p:txBody>
      </p:sp>
      <p:sp>
        <p:nvSpPr>
          <p:cNvPr id="3" name="Slide Number Placeholder 2">
            <a:extLst>
              <a:ext uri="{FF2B5EF4-FFF2-40B4-BE49-F238E27FC236}">
                <a16:creationId xmlns="" xmlns:a16="http://schemas.microsoft.com/office/drawing/2014/main" id="{42A3DAFB-CC90-4825-9955-14AF91AE59EE}"/>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47</a:t>
            </a:fld>
            <a:endParaRPr kumimoji="0" lang="en-US" b="0" i="0" u="none" strike="noStrike" cap="none" spc="0" normalizeH="0" baseline="0" noProof="0">
              <a:ln>
                <a:noFill/>
              </a:ln>
              <a:effectLst/>
              <a:uLnTx/>
              <a:uFillTx/>
            </a:endParaRPr>
          </a:p>
        </p:txBody>
      </p:sp>
      <p:graphicFrame>
        <p:nvGraphicFramePr>
          <p:cNvPr id="6" name="Chart 5">
            <a:extLst>
              <a:ext uri="{FF2B5EF4-FFF2-40B4-BE49-F238E27FC236}">
                <a16:creationId xmlns="" xmlns:a16="http://schemas.microsoft.com/office/drawing/2014/main" id="{F047BE7A-4DBF-4CCD-A517-70390AFA04BF}"/>
              </a:ext>
            </a:extLst>
          </p:cNvPr>
          <p:cNvGraphicFramePr/>
          <p:nvPr>
            <p:extLst>
              <p:ext uri="{D42A27DB-BD31-4B8C-83A1-F6EECF244321}">
                <p14:modId xmlns:p14="http://schemas.microsoft.com/office/powerpoint/2010/main" val="2080195446"/>
              </p:ext>
            </p:extLst>
          </p:nvPr>
        </p:nvGraphicFramePr>
        <p:xfrm>
          <a:off x="340469" y="1697276"/>
          <a:ext cx="6165116" cy="46590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624758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141B9CA-DD91-4377-BC26-00A9CCBC5CC1}"/>
              </a:ext>
            </a:extLst>
          </p:cNvPr>
          <p:cNvSpPr txBox="1"/>
          <p:nvPr/>
        </p:nvSpPr>
        <p:spPr>
          <a:xfrm>
            <a:off x="804672" y="1055098"/>
            <a:ext cx="5760719" cy="4747805"/>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a:solidFill>
                  <a:schemeClr val="tx2"/>
                </a:solidFill>
                <a:latin typeface="+mj-lt"/>
                <a:ea typeface="+mj-ea"/>
                <a:cs typeface="+mj-cs"/>
              </a:rPr>
              <a:t>8. Additional slides</a:t>
            </a:r>
          </a:p>
        </p:txBody>
      </p:sp>
      <p:sp>
        <p:nvSpPr>
          <p:cNvPr id="3" name="Slide Number Placeholder 2">
            <a:extLst>
              <a:ext uri="{FF2B5EF4-FFF2-40B4-BE49-F238E27FC236}">
                <a16:creationId xmlns="" xmlns:a16="http://schemas.microsoft.com/office/drawing/2014/main" id="{0DB06368-A043-4285-AB46-96FE9CBA0B04}"/>
              </a:ext>
            </a:extLst>
          </p:cNvPr>
          <p:cNvSpPr>
            <a:spLocks noGrp="1"/>
          </p:cNvSpPr>
          <p:nvPr>
            <p:ph type="sldNum" sz="quarter" idx="12"/>
          </p:nvPr>
        </p:nvSpPr>
        <p:spPr/>
        <p:txBody>
          <a:bodyPr vert="horz" lIns="91440" tIns="45720" rIns="91440" bIns="45720" rtlCol="0" anchor="ctr">
            <a:normAutofit/>
          </a:bodyPr>
          <a:lstStyle/>
          <a:p>
            <a:pPr>
              <a:spcAft>
                <a:spcPts val="600"/>
              </a:spcAft>
            </a:pPr>
            <a:fld id="{A311E587-5D7F-48D1-8840-FC87A3A8C558}" type="slidenum">
              <a:rPr lang="en-US" smtClean="0"/>
              <a:pPr>
                <a:spcAft>
                  <a:spcPts val="600"/>
                </a:spcAft>
              </a:pPr>
              <a:t>48</a:t>
            </a:fld>
            <a:endParaRPr lang="en-US"/>
          </a:p>
        </p:txBody>
      </p:sp>
    </p:spTree>
    <p:extLst>
      <p:ext uri="{BB962C8B-B14F-4D97-AF65-F5344CB8AC3E}">
        <p14:creationId xmlns:p14="http://schemas.microsoft.com/office/powerpoint/2010/main" val="35925240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C4D0FE6-90DA-498D-A308-48A31682C988}"/>
              </a:ext>
            </a:extLst>
          </p:cNvPr>
          <p:cNvSpPr/>
          <p:nvPr/>
        </p:nvSpPr>
        <p:spPr>
          <a:xfrm>
            <a:off x="6590662" y="4267832"/>
            <a:ext cx="4805996" cy="1297115"/>
          </a:xfrm>
          <a:prstGeom prst="rect">
            <a:avLst/>
          </a:prstGeom>
        </p:spPr>
        <p:txBody>
          <a:bodyPr vert="horz" lIns="91440" tIns="45720" rIns="91440" bIns="45720" rtlCol="0" anchor="t">
            <a:normAutofit/>
          </a:bodyPr>
          <a:lstStyle/>
          <a:p>
            <a:pPr>
              <a:lnSpc>
                <a:spcPct val="90000"/>
              </a:lnSpc>
              <a:spcBef>
                <a:spcPct val="0"/>
              </a:spcBef>
              <a:spcAft>
                <a:spcPts val="600"/>
              </a:spcAft>
            </a:pPr>
            <a:r>
              <a:rPr lang="en-US" sz="4000" b="1" kern="1200">
                <a:solidFill>
                  <a:schemeClr val="tx2"/>
                </a:solidFill>
                <a:latin typeface="+mj-lt"/>
                <a:ea typeface="+mj-ea"/>
                <a:cs typeface="+mj-cs"/>
              </a:rPr>
              <a:t>FAS CAPEX SUMMARY REPORT - 2018</a:t>
            </a:r>
            <a:endParaRPr lang="en-US" sz="4000" kern="1200">
              <a:solidFill>
                <a:schemeClr val="tx2"/>
              </a:solidFill>
              <a:latin typeface="+mj-lt"/>
              <a:ea typeface="+mj-ea"/>
              <a:cs typeface="+mj-cs"/>
            </a:endParaRPr>
          </a:p>
        </p:txBody>
      </p:sp>
      <p:sp>
        <p:nvSpPr>
          <p:cNvPr id="4" name="Slide Number Placeholder 3">
            <a:extLst>
              <a:ext uri="{FF2B5EF4-FFF2-40B4-BE49-F238E27FC236}">
                <a16:creationId xmlns="" xmlns:a16="http://schemas.microsoft.com/office/drawing/2014/main" id="{FBE021E1-EF31-4954-95EA-89E797592462}"/>
              </a:ext>
            </a:extLst>
          </p:cNvPr>
          <p:cNvSpPr>
            <a:spLocks noGrp="1"/>
          </p:cNvSpPr>
          <p:nvPr>
            <p:ph type="sldNum" sz="quarter" idx="12"/>
          </p:nvPr>
        </p:nvSpPr>
        <p:spPr/>
        <p:txBody>
          <a:bodyPr vert="horz" lIns="91440" tIns="45720" rIns="91440" bIns="45720" rtlCol="0" anchor="ctr">
            <a:normAutofit/>
          </a:bodyPr>
          <a:lstStyle/>
          <a:p>
            <a:pPr>
              <a:spcAft>
                <a:spcPts val="600"/>
              </a:spcAft>
            </a:pPr>
            <a:fld id="{A311E587-5D7F-48D1-8840-FC87A3A8C558}" type="slidenum">
              <a:rPr lang="en-US" smtClean="0"/>
              <a:pPr>
                <a:spcAft>
                  <a:spcPts val="600"/>
                </a:spcAft>
              </a:pPr>
              <a:t>49</a:t>
            </a:fld>
            <a:endParaRPr lang="en-US"/>
          </a:p>
        </p:txBody>
      </p:sp>
      <p:graphicFrame>
        <p:nvGraphicFramePr>
          <p:cNvPr id="3" name="Table 2">
            <a:extLst>
              <a:ext uri="{FF2B5EF4-FFF2-40B4-BE49-F238E27FC236}">
                <a16:creationId xmlns="" xmlns:a16="http://schemas.microsoft.com/office/drawing/2014/main" id="{6B2CAE68-82EB-4CBD-BC3A-ACF7C8FB84B7}"/>
              </a:ext>
            </a:extLst>
          </p:cNvPr>
          <p:cNvGraphicFramePr>
            <a:graphicFrameLocks noGrp="1"/>
          </p:cNvGraphicFramePr>
          <p:nvPr>
            <p:extLst>
              <p:ext uri="{D42A27DB-BD31-4B8C-83A1-F6EECF244321}">
                <p14:modId xmlns:p14="http://schemas.microsoft.com/office/powerpoint/2010/main" val="3977558783"/>
              </p:ext>
            </p:extLst>
          </p:nvPr>
        </p:nvGraphicFramePr>
        <p:xfrm>
          <a:off x="340470" y="1968132"/>
          <a:ext cx="4141760" cy="3836140"/>
        </p:xfrm>
        <a:graphic>
          <a:graphicData uri="http://schemas.openxmlformats.org/drawingml/2006/table">
            <a:tbl>
              <a:tblPr firstRow="1" firstCol="1" bandRow="1"/>
              <a:tblGrid>
                <a:gridCol w="2590746">
                  <a:extLst>
                    <a:ext uri="{9D8B030D-6E8A-4147-A177-3AD203B41FA5}">
                      <a16:colId xmlns="" xmlns:a16="http://schemas.microsoft.com/office/drawing/2014/main" val="3714210355"/>
                    </a:ext>
                  </a:extLst>
                </a:gridCol>
                <a:gridCol w="1551014">
                  <a:extLst>
                    <a:ext uri="{9D8B030D-6E8A-4147-A177-3AD203B41FA5}">
                      <a16:colId xmlns="" xmlns:a16="http://schemas.microsoft.com/office/drawing/2014/main" val="2842226692"/>
                    </a:ext>
                  </a:extLst>
                </a:gridCol>
              </a:tblGrid>
              <a:tr h="348740">
                <a:tc>
                  <a:txBody>
                    <a:bodyPr/>
                    <a:lstStyle/>
                    <a:p>
                      <a:pPr algn="ctr">
                        <a:lnSpc>
                          <a:spcPct val="107000"/>
                        </a:lnSpc>
                        <a:spcAft>
                          <a:spcPts val="0"/>
                        </a:spcAft>
                      </a:pPr>
                      <a:r>
                        <a:rPr lang="en-ZA"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DEPARTMENT</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tc>
                  <a:txBody>
                    <a:bodyPr/>
                    <a:lstStyle/>
                    <a:p>
                      <a:pPr algn="ctr">
                        <a:lnSpc>
                          <a:spcPct val="107000"/>
                        </a:lnSpc>
                        <a:spcAft>
                          <a:spcPts val="0"/>
                        </a:spcAft>
                      </a:pPr>
                      <a:r>
                        <a:rPr lang="en-ZA"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BUDGET</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BFBFBF"/>
                    </a:solidFill>
                  </a:tcPr>
                </a:tc>
                <a:extLst>
                  <a:ext uri="{0D108BD9-81ED-4DB2-BD59-A6C34878D82A}">
                    <a16:rowId xmlns="" xmlns:a16="http://schemas.microsoft.com/office/drawing/2014/main" val="749085695"/>
                  </a:ext>
                </a:extLst>
              </a:tr>
              <a:tr h="348740">
                <a:tc>
                  <a:txBody>
                    <a:bodyPr/>
                    <a:lstStyle/>
                    <a:p>
                      <a:pP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Faculty</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ZA"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R553 626</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2950856576"/>
                  </a:ext>
                </a:extLst>
              </a:tr>
              <a:tr h="348740">
                <a:tc>
                  <a:txBody>
                    <a:bodyPr/>
                    <a:lstStyle/>
                    <a:p>
                      <a:pP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Biotech &amp; Food tech</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ZA"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R2 107 327</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022297120"/>
                  </a:ext>
                </a:extLst>
              </a:tr>
              <a:tr h="348740">
                <a:tc>
                  <a:txBody>
                    <a:bodyPr/>
                    <a:lstStyle/>
                    <a:p>
                      <a:pP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Chemistry</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ZA"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R2 270 000</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5879768"/>
                  </a:ext>
                </a:extLst>
              </a:tr>
              <a:tr h="348740">
                <a:tc>
                  <a:txBody>
                    <a:bodyPr/>
                    <a:lstStyle/>
                    <a:p>
                      <a:pP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Horticulture</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ZA"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R515 898</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240462202"/>
                  </a:ext>
                </a:extLst>
              </a:tr>
              <a:tr h="348740">
                <a:tc>
                  <a:txBody>
                    <a:bodyPr/>
                    <a:lstStyle/>
                    <a:p>
                      <a:pP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Clothing &amp; Textile </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ZA"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R400 000</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460668675"/>
                  </a:ext>
                </a:extLst>
              </a:tr>
              <a:tr h="348740">
                <a:tc>
                  <a:txBody>
                    <a:bodyPr/>
                    <a:lstStyle/>
                    <a:p>
                      <a:pP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Food &amp; nut </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ZA"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R839 400</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716964787"/>
                  </a:ext>
                </a:extLst>
              </a:tr>
              <a:tr h="348740">
                <a:tc>
                  <a:txBody>
                    <a:bodyPr/>
                    <a:lstStyle/>
                    <a:p>
                      <a:pP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Maritime Studies</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R6 560 000</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541044783"/>
                  </a:ext>
                </a:extLst>
              </a:tr>
              <a:tr h="348740">
                <a:tc>
                  <a:txBody>
                    <a:bodyPr/>
                    <a:lstStyle/>
                    <a:p>
                      <a:pPr>
                        <a:lnSpc>
                          <a:spcPct val="107000"/>
                        </a:lnSpc>
                        <a:spcAft>
                          <a:spcPts val="0"/>
                        </a:spcAft>
                      </a:pPr>
                      <a:r>
                        <a:rPr lang="en-ZA"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Sports Studies</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R788 892</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1946798412"/>
                  </a:ext>
                </a:extLst>
              </a:tr>
              <a:tr h="348740">
                <a:tc>
                  <a:txBody>
                    <a:bodyPr/>
                    <a:lstStyle/>
                    <a:p>
                      <a:pPr>
                        <a:lnSpc>
                          <a:spcPct val="107000"/>
                        </a:lnSpc>
                        <a:spcAft>
                          <a:spcPts val="0"/>
                        </a:spcAft>
                      </a:pPr>
                      <a:r>
                        <a:rPr lang="en-ZA" sz="20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Maths, Stats &amp; Physics</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r">
                        <a:lnSpc>
                          <a:spcPct val="107000"/>
                        </a:lnSpc>
                        <a:spcAft>
                          <a:spcPts val="0"/>
                        </a:spcAft>
                      </a:pPr>
                      <a:r>
                        <a:rPr lang="en-ZA" sz="20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R998 200</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 xmlns:a16="http://schemas.microsoft.com/office/drawing/2014/main" val="3848205773"/>
                  </a:ext>
                </a:extLst>
              </a:tr>
              <a:tr h="348740">
                <a:tc>
                  <a:txBody>
                    <a:bodyPr/>
                    <a:lstStyle/>
                    <a:p>
                      <a:pPr algn="ctr">
                        <a:lnSpc>
                          <a:spcPct val="107000"/>
                        </a:lnSpc>
                        <a:spcAft>
                          <a:spcPts val="0"/>
                        </a:spcAft>
                      </a:pPr>
                      <a:r>
                        <a:rPr lang="en-ZA" sz="2000" b="1">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Total</a:t>
                      </a:r>
                      <a:endParaRPr lang="en-ZA" sz="200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tc>
                  <a:txBody>
                    <a:bodyPr/>
                    <a:lstStyle/>
                    <a:p>
                      <a:pPr algn="r">
                        <a:lnSpc>
                          <a:spcPct val="107000"/>
                        </a:lnSpc>
                        <a:spcAft>
                          <a:spcPts val="0"/>
                        </a:spcAft>
                      </a:pPr>
                      <a:r>
                        <a:rPr lang="en-ZA" sz="2000" b="1"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R15 033 343</a:t>
                      </a:r>
                      <a:endParaRPr lang="en-ZA" sz="2000" dirty="0">
                        <a:effectLst/>
                        <a:latin typeface="Calibri" panose="020F0502020204030204" pitchFamily="34" charset="0"/>
                        <a:ea typeface="Calibri" panose="020F0502020204030204" pitchFamily="34" charset="0"/>
                        <a:cs typeface="Times New Roman" panose="02020603050405020304" pitchFamily="18" charset="0"/>
                      </a:endParaRPr>
                    </a:p>
                  </a:txBody>
                  <a:tcPr marL="68680" marR="68680" marT="0" marB="0" anchor="b">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E2EFD9"/>
                    </a:solidFill>
                  </a:tcPr>
                </a:tc>
                <a:extLst>
                  <a:ext uri="{0D108BD9-81ED-4DB2-BD59-A6C34878D82A}">
                    <a16:rowId xmlns="" xmlns:a16="http://schemas.microsoft.com/office/drawing/2014/main" val="19478137"/>
                  </a:ext>
                </a:extLst>
              </a:tr>
            </a:tbl>
          </a:graphicData>
        </a:graphic>
      </p:graphicFrame>
    </p:spTree>
    <p:extLst>
      <p:ext uri="{BB962C8B-B14F-4D97-AF65-F5344CB8AC3E}">
        <p14:creationId xmlns:p14="http://schemas.microsoft.com/office/powerpoint/2010/main" val="3482576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Slide Number Placeholder 1">
            <a:extLst>
              <a:ext uri="{FF2B5EF4-FFF2-40B4-BE49-F238E27FC236}">
                <a16:creationId xmlns="" xmlns:a16="http://schemas.microsoft.com/office/drawing/2014/main" id="{AF9F109D-CD75-41D7-B349-EA7F32441106}"/>
              </a:ext>
            </a:extLst>
          </p:cNvPr>
          <p:cNvSpPr>
            <a:spLocks noGrp="1"/>
          </p:cNvSpPr>
          <p:nvPr>
            <p:ph type="sldNum" sz="quarter" idx="12"/>
          </p:nvPr>
        </p:nvSpPr>
        <p:spPr>
          <a:xfrm>
            <a:off x="8805333" y="6356350"/>
            <a:ext cx="2743200" cy="365125"/>
          </a:xfrm>
        </p:spPr>
        <p:txBody>
          <a:bodyPr>
            <a:normAutofit/>
          </a:bodyPr>
          <a:lstStyle/>
          <a:p>
            <a:pPr marL="0" marR="0" lvl="0" indent="0" defTabSz="914400" rtl="0" eaLnBrk="1" fontAlgn="auto" latinLnBrk="0" hangingPunct="1">
              <a:spcBef>
                <a:spcPts val="0"/>
              </a:spcBef>
              <a:spcAft>
                <a:spcPts val="600"/>
              </a:spcAft>
              <a:buClrTx/>
              <a:buSzTx/>
              <a:buFontTx/>
              <a:buNone/>
              <a:tabLst/>
              <a:defRPr/>
            </a:pPr>
            <a:fld id="{56A1DDD9-908D-4B43-A02F-4DAB02A25CBC}" type="slidenum">
              <a:rPr kumimoji="0" lang="en-ZA" b="0" i="0" u="none" strike="noStrike" kern="1200" cap="none" spc="0" normalizeH="0" baseline="0" noProof="0" smtClean="0">
                <a:ln>
                  <a:noFill/>
                </a:ln>
                <a:effectLst/>
                <a:uLnTx/>
                <a:uFillTx/>
                <a:latin typeface="Calibri" panose="020F0502020204030204"/>
                <a:ea typeface="+mn-ea"/>
                <a:cs typeface="+mn-cs"/>
              </a:rPr>
              <a:pPr marL="0" marR="0" lvl="0" indent="0" defTabSz="914400" rtl="0" eaLnBrk="1" fontAlgn="auto" latinLnBrk="0" hangingPunct="1">
                <a:spcBef>
                  <a:spcPts val="0"/>
                </a:spcBef>
                <a:spcAft>
                  <a:spcPts val="600"/>
                </a:spcAft>
                <a:buClrTx/>
                <a:buSzTx/>
                <a:buFontTx/>
                <a:buNone/>
                <a:tabLst/>
                <a:defRPr/>
              </a:pPr>
              <a:t>5</a:t>
            </a:fld>
            <a:endParaRPr kumimoji="0" lang="en-ZA" b="0" i="0" u="none" strike="noStrike" kern="1200" cap="none" spc="0" normalizeH="0" baseline="0" noProof="0">
              <a:ln>
                <a:noFill/>
              </a:ln>
              <a:effectLst/>
              <a:uLnTx/>
              <a:uFillTx/>
              <a:latin typeface="Calibri" panose="020F0502020204030204"/>
              <a:ea typeface="+mn-ea"/>
              <a:cs typeface="+mn-cs"/>
            </a:endParaRPr>
          </a:p>
        </p:txBody>
      </p:sp>
      <p:graphicFrame>
        <p:nvGraphicFramePr>
          <p:cNvPr id="5" name="Chart 4"/>
          <p:cNvGraphicFramePr>
            <a:graphicFrameLocks noChangeAspect="1"/>
          </p:cNvGraphicFramePr>
          <p:nvPr>
            <p:extLst>
              <p:ext uri="{D42A27DB-BD31-4B8C-83A1-F6EECF244321}">
                <p14:modId xmlns:p14="http://schemas.microsoft.com/office/powerpoint/2010/main" val="3695319714"/>
              </p:ext>
            </p:extLst>
          </p:nvPr>
        </p:nvGraphicFramePr>
        <p:xfrm>
          <a:off x="1054005" y="-64476"/>
          <a:ext cx="8847096" cy="4519711"/>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 xmlns:a16="http://schemas.microsoft.com/office/drawing/2014/main" id="{DE94AE86-E235-7D61-3302-E455D6C76A1E}"/>
              </a:ext>
            </a:extLst>
          </p:cNvPr>
          <p:cNvSpPr txBox="1"/>
          <p:nvPr/>
        </p:nvSpPr>
        <p:spPr>
          <a:xfrm>
            <a:off x="4484661" y="3964163"/>
            <a:ext cx="7313087" cy="22676669"/>
          </a:xfrm>
          <a:prstGeom prst="rect">
            <a:avLst/>
          </a:prstGeom>
          <a:noFill/>
        </p:spPr>
        <p:txBody>
          <a:bodyPr wrap="square" rtlCol="0">
            <a:spAutoFit/>
          </a:bodyPr>
          <a:lstStyle/>
          <a:p>
            <a:endParaRPr lang="en-ZA" dirty="0"/>
          </a:p>
        </p:txBody>
      </p:sp>
      <p:sp>
        <p:nvSpPr>
          <p:cNvPr id="6" name="Rectangle 1">
            <a:extLst>
              <a:ext uri="{FF2B5EF4-FFF2-40B4-BE49-F238E27FC236}">
                <a16:creationId xmlns="" xmlns:a16="http://schemas.microsoft.com/office/drawing/2014/main" id="{6DA72DFD-B4E4-921E-D612-4F83289EBEFC}"/>
              </a:ext>
            </a:extLst>
          </p:cNvPr>
          <p:cNvSpPr>
            <a:spLocks noChangeArrowheads="1"/>
          </p:cNvSpPr>
          <p:nvPr/>
        </p:nvSpPr>
        <p:spPr bwMode="auto">
          <a:xfrm>
            <a:off x="394252" y="4385735"/>
            <a:ext cx="12031579" cy="21185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Overall Improvement:</a:t>
            </a:r>
            <a:r>
              <a:rPr kumimoji="0" lang="en-US" altLang="en-US" sz="1800" b="0" i="0" u="none" strike="noStrike" cap="none" normalizeH="0" baseline="0" dirty="0">
                <a:ln>
                  <a:noFill/>
                </a:ln>
                <a:solidFill>
                  <a:schemeClr val="tx1"/>
                </a:solidFill>
                <a:effectLst/>
                <a:latin typeface="Arial" panose="020B0604020202020204" pitchFamily="34" charset="0"/>
              </a:rPr>
              <a:t> LEQ scores improved from 2020 to 2022, reflecting a better learning environment.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Significant Gains:</a:t>
            </a:r>
            <a:r>
              <a:rPr kumimoji="0" lang="en-US" altLang="en-US" sz="1800" b="0" i="0" u="none" strike="noStrike" cap="none" normalizeH="0" baseline="0" dirty="0">
                <a:ln>
                  <a:noFill/>
                </a:ln>
                <a:solidFill>
                  <a:schemeClr val="tx1"/>
                </a:solidFill>
                <a:effectLst/>
                <a:latin typeface="Arial" panose="020B0604020202020204" pitchFamily="34" charset="0"/>
              </a:rPr>
              <a:t> Communication clarity, student engagement, and feedback provision saw notable increases in 2021 and 2022.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Stability:</a:t>
            </a:r>
            <a:r>
              <a:rPr kumimoji="0" lang="en-US" altLang="en-US" sz="1800" b="0" i="0" u="none" strike="noStrike" cap="none" normalizeH="0" baseline="0" dirty="0">
                <a:ln>
                  <a:noFill/>
                </a:ln>
                <a:solidFill>
                  <a:schemeClr val="tx1"/>
                </a:solidFill>
                <a:effectLst/>
                <a:latin typeface="Arial" panose="020B0604020202020204" pitchFamily="34" charset="0"/>
              </a:rPr>
              <a:t> Areas like preparation and the use of visual aids remained stable over the three years.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Positive Trend:</a:t>
            </a:r>
            <a:r>
              <a:rPr kumimoji="0" lang="en-US" altLang="en-US" sz="1800" b="0" i="0" u="none" strike="noStrike" cap="none" normalizeH="0" baseline="0" dirty="0">
                <a:ln>
                  <a:noFill/>
                </a:ln>
                <a:solidFill>
                  <a:schemeClr val="tx1"/>
                </a:solidFill>
                <a:effectLst/>
                <a:latin typeface="Arial" panose="020B0604020202020204" pitchFamily="34" charset="0"/>
              </a:rPr>
              <a:t> The data indicates a steady enhancement in teaching methods and student interaction. </a:t>
            </a:r>
          </a:p>
        </p:txBody>
      </p:sp>
    </p:spTree>
    <p:extLst>
      <p:ext uri="{BB962C8B-B14F-4D97-AF65-F5344CB8AC3E}">
        <p14:creationId xmlns:p14="http://schemas.microsoft.com/office/powerpoint/2010/main" val="42344984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 xmlns:a16="http://schemas.microsoft.com/office/drawing/2014/main" id="{A625D537-9546-884C-B6E5-9848CEC48CAF}"/>
              </a:ext>
            </a:extLst>
          </p:cNvPr>
          <p:cNvSpPr/>
          <p:nvPr/>
        </p:nvSpPr>
        <p:spPr>
          <a:xfrm>
            <a:off x="640080" y="1243013"/>
            <a:ext cx="3855720" cy="4371974"/>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kumimoji="0" lang="en-US" sz="3600" b="1" i="0" u="none" strike="noStrike" kern="1200" cap="none" spc="0" normalizeH="0" baseline="0" noProof="0">
                <a:ln>
                  <a:noFill/>
                </a:ln>
                <a:solidFill>
                  <a:schemeClr val="tx2"/>
                </a:solidFill>
                <a:effectLst/>
                <a:uLnTx/>
                <a:uFillTx/>
                <a:latin typeface="+mj-lt"/>
                <a:ea typeface="+mj-ea"/>
                <a:cs typeface="+mj-cs"/>
              </a:rPr>
              <a:t>FAS CAPEX SUMMARY REPORT - 2020</a:t>
            </a:r>
            <a:endParaRPr kumimoji="0" lang="en-US" sz="3600" b="0" i="0" u="none" strike="noStrike" kern="1200" cap="none" spc="0" normalizeH="0" baseline="0" noProof="0">
              <a:ln>
                <a:noFill/>
              </a:ln>
              <a:solidFill>
                <a:schemeClr val="tx2"/>
              </a:solidFill>
              <a:effectLst/>
              <a:uLnTx/>
              <a:uFillTx/>
              <a:latin typeface="+mj-lt"/>
              <a:ea typeface="+mj-ea"/>
              <a:cs typeface="+mj-cs"/>
            </a:endParaRPr>
          </a:p>
        </p:txBody>
      </p:sp>
      <p:sp>
        <p:nvSpPr>
          <p:cNvPr id="28" name="TextBox 27">
            <a:extLst>
              <a:ext uri="{FF2B5EF4-FFF2-40B4-BE49-F238E27FC236}">
                <a16:creationId xmlns="" xmlns:a16="http://schemas.microsoft.com/office/drawing/2014/main" id="{E7AC93A4-247B-4428-A884-45964B67CCFD}"/>
              </a:ext>
            </a:extLst>
          </p:cNvPr>
          <p:cNvSpPr txBox="1"/>
          <p:nvPr/>
        </p:nvSpPr>
        <p:spPr>
          <a:xfrm>
            <a:off x="6172200" y="804672"/>
            <a:ext cx="5221224" cy="5230368"/>
          </a:xfrm>
          <a:prstGeom prst="rect">
            <a:avLst/>
          </a:prstGeom>
        </p:spPr>
        <p:txBody>
          <a:bodyPr vert="horz" lIns="91440" tIns="45720" rIns="91440" bIns="45720" rtlCol="0" anchor="ctr">
            <a:normAutofit/>
          </a:bodyPr>
          <a:lstStyle/>
          <a:p>
            <a:pPr marL="285750" indent="-228600">
              <a:lnSpc>
                <a:spcPct val="90000"/>
              </a:lnSpc>
              <a:spcAft>
                <a:spcPts val="600"/>
              </a:spcAft>
              <a:buFont typeface="Arial" panose="020B0604020202020204" pitchFamily="34" charset="0"/>
              <a:buChar char="•"/>
            </a:pPr>
            <a:r>
              <a:rPr lang="en-US" b="1">
                <a:solidFill>
                  <a:schemeClr val="tx2"/>
                </a:solidFill>
              </a:rPr>
              <a:t>2018 CAPEX = R15 033 343</a:t>
            </a:r>
          </a:p>
          <a:p>
            <a:pPr marL="285750" indent="-228600">
              <a:lnSpc>
                <a:spcPct val="90000"/>
              </a:lnSpc>
              <a:spcAft>
                <a:spcPts val="600"/>
              </a:spcAft>
              <a:buFont typeface="Arial" panose="020B0604020202020204" pitchFamily="34" charset="0"/>
              <a:buChar char="•"/>
            </a:pPr>
            <a:r>
              <a:rPr lang="en-US" b="1">
                <a:solidFill>
                  <a:schemeClr val="tx2"/>
                </a:solidFill>
              </a:rPr>
              <a:t>2020 CAPEX = R14 563 241</a:t>
            </a:r>
          </a:p>
          <a:p>
            <a:pPr marL="285750" indent="-228600">
              <a:lnSpc>
                <a:spcPct val="90000"/>
              </a:lnSpc>
              <a:spcAft>
                <a:spcPts val="600"/>
              </a:spcAft>
              <a:buFont typeface="Arial" panose="020B0604020202020204" pitchFamily="34" charset="0"/>
              <a:buChar char="•"/>
            </a:pPr>
            <a:r>
              <a:rPr lang="en-US" b="1">
                <a:solidFill>
                  <a:schemeClr val="tx2"/>
                </a:solidFill>
              </a:rPr>
              <a:t>FAS Labs Funded = R8 000 000</a:t>
            </a:r>
          </a:p>
        </p:txBody>
      </p:sp>
      <p:sp>
        <p:nvSpPr>
          <p:cNvPr id="2" name="Slide Number Placeholder 1">
            <a:extLst>
              <a:ext uri="{FF2B5EF4-FFF2-40B4-BE49-F238E27FC236}">
                <a16:creationId xmlns="" xmlns:a16="http://schemas.microsoft.com/office/drawing/2014/main" id="{9881007C-6A5F-EF41-BD79-A7CB3929B7CA}"/>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50</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64009473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AC4D0FE6-90DA-498D-A308-48A31682C988}"/>
              </a:ext>
            </a:extLst>
          </p:cNvPr>
          <p:cNvSpPr/>
          <p:nvPr/>
        </p:nvSpPr>
        <p:spPr>
          <a:xfrm>
            <a:off x="804672" y="3121701"/>
            <a:ext cx="3476488" cy="1786515"/>
          </a:xfrm>
          <a:prstGeom prst="rect">
            <a:avLst/>
          </a:prstGeom>
        </p:spPr>
        <p:txBody>
          <a:bodyPr vert="horz" lIns="91440" tIns="45720" rIns="91440" bIns="45720" rtlCol="0" anchor="t">
            <a:normAutofit/>
          </a:bodyPr>
          <a:lstStyle/>
          <a:p>
            <a:pPr marL="0" marR="0" lvl="0" indent="0" fontAlgn="auto">
              <a:lnSpc>
                <a:spcPct val="90000"/>
              </a:lnSpc>
              <a:spcBef>
                <a:spcPct val="0"/>
              </a:spcBef>
              <a:spcAft>
                <a:spcPts val="600"/>
              </a:spcAft>
              <a:buClrTx/>
              <a:buSzTx/>
              <a:tabLst/>
              <a:defRPr/>
            </a:pPr>
            <a:r>
              <a:rPr kumimoji="0" lang="en-US" sz="4000" b="1" i="0" u="none" strike="noStrike" kern="1200" cap="none" spc="0" normalizeH="0" baseline="0" noProof="0" dirty="0">
                <a:ln>
                  <a:noFill/>
                </a:ln>
                <a:solidFill>
                  <a:schemeClr val="tx2"/>
                </a:solidFill>
                <a:effectLst/>
                <a:uLnTx/>
                <a:uFillTx/>
                <a:latin typeface="+mj-lt"/>
                <a:ea typeface="+mj-ea"/>
                <a:cs typeface="+mj-cs"/>
              </a:rPr>
              <a:t>FAS CAPEX SUMMARY REPORT - 2022</a:t>
            </a:r>
            <a:endParaRPr kumimoji="0" lang="en-US" sz="4000" b="0" i="0" u="none" strike="noStrike" kern="1200" cap="none" spc="0" normalizeH="0" baseline="0" noProof="0" dirty="0">
              <a:ln>
                <a:noFill/>
              </a:ln>
              <a:solidFill>
                <a:schemeClr val="tx2"/>
              </a:solidFill>
              <a:effectLst/>
              <a:uLnTx/>
              <a:uFillTx/>
              <a:latin typeface="+mj-lt"/>
              <a:ea typeface="+mj-ea"/>
              <a:cs typeface="+mj-cs"/>
            </a:endParaRPr>
          </a:p>
        </p:txBody>
      </p:sp>
      <p:pic>
        <p:nvPicPr>
          <p:cNvPr id="8" name="Picture 7">
            <a:extLst>
              <a:ext uri="{FF2B5EF4-FFF2-40B4-BE49-F238E27FC236}">
                <a16:creationId xmlns="" xmlns:a16="http://schemas.microsoft.com/office/drawing/2014/main" id="{33A6A5B2-4AAD-4569-B16F-303485D48537}"/>
              </a:ext>
            </a:extLst>
          </p:cNvPr>
          <p:cNvPicPr>
            <a:picLocks noChangeAspect="1"/>
          </p:cNvPicPr>
          <p:nvPr/>
        </p:nvPicPr>
        <p:blipFill>
          <a:blip r:embed="rId2"/>
          <a:stretch>
            <a:fillRect/>
          </a:stretch>
        </p:blipFill>
        <p:spPr>
          <a:xfrm>
            <a:off x="5900739" y="1354312"/>
            <a:ext cx="5507803" cy="4146499"/>
          </a:xfrm>
          <a:custGeom>
            <a:avLst/>
            <a:gdLst/>
            <a:ahLst/>
            <a:cxnLst/>
            <a:rect l="l" t="t" r="r" b="b"/>
            <a:pathLst>
              <a:path w="5017317" h="5380277">
                <a:moveTo>
                  <a:pt x="0" y="0"/>
                </a:moveTo>
                <a:lnTo>
                  <a:pt x="5017317" y="0"/>
                </a:lnTo>
                <a:lnTo>
                  <a:pt x="5017317" y="5380277"/>
                </a:lnTo>
                <a:lnTo>
                  <a:pt x="0" y="5380277"/>
                </a:lnTo>
                <a:close/>
              </a:path>
            </a:pathLst>
          </a:custGeom>
        </p:spPr>
      </p:pic>
      <p:sp>
        <p:nvSpPr>
          <p:cNvPr id="4" name="Slide Number Placeholder 3">
            <a:extLst>
              <a:ext uri="{FF2B5EF4-FFF2-40B4-BE49-F238E27FC236}">
                <a16:creationId xmlns="" xmlns:a16="http://schemas.microsoft.com/office/drawing/2014/main" id="{FBE021E1-EF31-4954-95EA-89E797592462}"/>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51</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24318814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A63872A-F7E5-4FB5-82AB-A3F6B61CD469}"/>
              </a:ext>
            </a:extLst>
          </p:cNvPr>
          <p:cNvSpPr/>
          <p:nvPr/>
        </p:nvSpPr>
        <p:spPr>
          <a:xfrm>
            <a:off x="680819" y="3072006"/>
            <a:ext cx="3476488" cy="1786515"/>
          </a:xfrm>
          <a:prstGeom prst="rect">
            <a:avLst/>
          </a:prstGeom>
        </p:spPr>
        <p:txBody>
          <a:bodyPr vert="horz" lIns="91440" tIns="45720" rIns="91440" bIns="45720" rtlCol="0" anchor="t">
            <a:normAutofit fontScale="70000" lnSpcReduction="20000"/>
          </a:bodyPr>
          <a:lstStyle/>
          <a:p>
            <a:pPr>
              <a:lnSpc>
                <a:spcPct val="90000"/>
              </a:lnSpc>
              <a:spcBef>
                <a:spcPct val="0"/>
              </a:spcBef>
              <a:spcAft>
                <a:spcPts val="600"/>
              </a:spcAft>
              <a:defRPr/>
            </a:pPr>
            <a:r>
              <a:rPr lang="en-US" sz="4000" b="1" dirty="0">
                <a:solidFill>
                  <a:schemeClr val="tx2"/>
                </a:solidFill>
                <a:latin typeface="+mj-lt"/>
                <a:ea typeface="+mj-ea"/>
                <a:cs typeface="+mj-cs"/>
              </a:rPr>
              <a:t>DECOLONISATION</a:t>
            </a:r>
          </a:p>
          <a:p>
            <a:pPr>
              <a:lnSpc>
                <a:spcPct val="90000"/>
              </a:lnSpc>
              <a:spcBef>
                <a:spcPct val="0"/>
              </a:spcBef>
              <a:spcAft>
                <a:spcPts val="600"/>
              </a:spcAft>
              <a:defRPr/>
            </a:pPr>
            <a:r>
              <a:rPr lang="en-US" sz="4000" b="1" dirty="0">
                <a:solidFill>
                  <a:schemeClr val="tx2"/>
                </a:solidFill>
                <a:latin typeface="+mj-lt"/>
                <a:ea typeface="+mj-ea"/>
                <a:cs typeface="+mj-cs"/>
              </a:rPr>
              <a:t>MODULES TO BE DECOLONISED IN THE FACULTY OF APPLIED SCIENCES</a:t>
            </a:r>
          </a:p>
        </p:txBody>
      </p:sp>
      <p:sp>
        <p:nvSpPr>
          <p:cNvPr id="4" name="Slide Number Placeholder 3">
            <a:extLst>
              <a:ext uri="{FF2B5EF4-FFF2-40B4-BE49-F238E27FC236}">
                <a16:creationId xmlns="" xmlns:a16="http://schemas.microsoft.com/office/drawing/2014/main" id="{B4F97EC2-513E-46ED-B905-67435472D9D8}"/>
              </a:ext>
            </a:extLst>
          </p:cNvPr>
          <p:cNvSpPr>
            <a:spLocks noGrp="1"/>
          </p:cNvSpPr>
          <p:nvPr>
            <p:ph type="sldNum" sz="quarter" idx="12"/>
          </p:nvPr>
        </p:nvSpPr>
        <p:spPr/>
        <p:txBody>
          <a:bodyPr vert="horz" lIns="91440" tIns="45720" rIns="91440" bIns="45720" rtlCol="0" anchor="ctr">
            <a:normAutofit/>
          </a:bodyPr>
          <a:lstStyle/>
          <a:p>
            <a:pPr>
              <a:spcAft>
                <a:spcPts val="600"/>
              </a:spcAft>
            </a:pPr>
            <a:fld id="{A311E587-5D7F-48D1-8840-FC87A3A8C558}" type="slidenum">
              <a:rPr lang="en-US" smtClean="0"/>
              <a:pPr>
                <a:spcAft>
                  <a:spcPts val="600"/>
                </a:spcAft>
              </a:pPr>
              <a:t>52</a:t>
            </a:fld>
            <a:endParaRPr lang="en-US"/>
          </a:p>
        </p:txBody>
      </p:sp>
      <p:graphicFrame>
        <p:nvGraphicFramePr>
          <p:cNvPr id="3" name="Table 2">
            <a:extLst>
              <a:ext uri="{FF2B5EF4-FFF2-40B4-BE49-F238E27FC236}">
                <a16:creationId xmlns="" xmlns:a16="http://schemas.microsoft.com/office/drawing/2014/main" id="{EC1C4B03-7442-48A7-8F00-87CB3D3EA44E}"/>
              </a:ext>
            </a:extLst>
          </p:cNvPr>
          <p:cNvGraphicFramePr>
            <a:graphicFrameLocks noGrp="1"/>
          </p:cNvGraphicFramePr>
          <p:nvPr>
            <p:extLst>
              <p:ext uri="{D42A27DB-BD31-4B8C-83A1-F6EECF244321}">
                <p14:modId xmlns:p14="http://schemas.microsoft.com/office/powerpoint/2010/main" val="2412486222"/>
              </p:ext>
            </p:extLst>
          </p:nvPr>
        </p:nvGraphicFramePr>
        <p:xfrm>
          <a:off x="5555095" y="518093"/>
          <a:ext cx="6460434" cy="5838257"/>
        </p:xfrm>
        <a:graphic>
          <a:graphicData uri="http://schemas.openxmlformats.org/drawingml/2006/table">
            <a:tbl>
              <a:tblPr firstRow="1" firstCol="1" bandRow="1">
                <a:tableStyleId>{F2DE63D5-997A-4646-A377-4702673A728D}</a:tableStyleId>
              </a:tblPr>
              <a:tblGrid>
                <a:gridCol w="394817">
                  <a:extLst>
                    <a:ext uri="{9D8B030D-6E8A-4147-A177-3AD203B41FA5}">
                      <a16:colId xmlns="" xmlns:a16="http://schemas.microsoft.com/office/drawing/2014/main" val="1823326548"/>
                    </a:ext>
                  </a:extLst>
                </a:gridCol>
                <a:gridCol w="1207280">
                  <a:extLst>
                    <a:ext uri="{9D8B030D-6E8A-4147-A177-3AD203B41FA5}">
                      <a16:colId xmlns="" xmlns:a16="http://schemas.microsoft.com/office/drawing/2014/main" val="2458199934"/>
                    </a:ext>
                  </a:extLst>
                </a:gridCol>
                <a:gridCol w="2687623">
                  <a:extLst>
                    <a:ext uri="{9D8B030D-6E8A-4147-A177-3AD203B41FA5}">
                      <a16:colId xmlns="" xmlns:a16="http://schemas.microsoft.com/office/drawing/2014/main" val="2246957764"/>
                    </a:ext>
                  </a:extLst>
                </a:gridCol>
                <a:gridCol w="1453285">
                  <a:extLst>
                    <a:ext uri="{9D8B030D-6E8A-4147-A177-3AD203B41FA5}">
                      <a16:colId xmlns="" xmlns:a16="http://schemas.microsoft.com/office/drawing/2014/main" val="1497742048"/>
                    </a:ext>
                  </a:extLst>
                </a:gridCol>
                <a:gridCol w="717429">
                  <a:extLst>
                    <a:ext uri="{9D8B030D-6E8A-4147-A177-3AD203B41FA5}">
                      <a16:colId xmlns="" xmlns:a16="http://schemas.microsoft.com/office/drawing/2014/main" val="2113656516"/>
                    </a:ext>
                  </a:extLst>
                </a:gridCol>
              </a:tblGrid>
              <a:tr h="326025">
                <a:tc>
                  <a:txBody>
                    <a:bodyPr/>
                    <a:lstStyle/>
                    <a:p>
                      <a:pPr algn="ctr">
                        <a:spcAft>
                          <a:spcPts val="0"/>
                        </a:spcAft>
                      </a:pPr>
                      <a:r>
                        <a:rPr lang="en-ZA" sz="900">
                          <a:effectLst/>
                        </a:rPr>
                        <a:t>No.</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spcAft>
                          <a:spcPts val="0"/>
                        </a:spcAft>
                      </a:pPr>
                      <a:r>
                        <a:rPr lang="en-ZA" sz="900">
                          <a:effectLst/>
                        </a:rPr>
                        <a:t>Department</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spcAft>
                          <a:spcPts val="0"/>
                        </a:spcAft>
                      </a:pPr>
                      <a:r>
                        <a:rPr lang="en-ZA" sz="900">
                          <a:effectLst/>
                        </a:rPr>
                        <a:t>Academic Programme</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spcAft>
                          <a:spcPts val="0"/>
                        </a:spcAft>
                      </a:pPr>
                      <a:r>
                        <a:rPr lang="en-ZA" sz="900">
                          <a:effectLst/>
                        </a:rPr>
                        <a:t>Full Name of the Module</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lgn="ctr">
                        <a:spcAft>
                          <a:spcPts val="0"/>
                        </a:spcAft>
                      </a:pPr>
                      <a:r>
                        <a:rPr lang="en-ZA" sz="900">
                          <a:effectLst/>
                        </a:rPr>
                        <a:t>Module Code</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1970378729"/>
                  </a:ext>
                </a:extLst>
              </a:tr>
              <a:tr h="326025">
                <a:tc>
                  <a:txBody>
                    <a:bodyPr/>
                    <a:lstStyle/>
                    <a:p>
                      <a:pPr marL="342900" lvl="0" indent="-342900">
                        <a:spcAft>
                          <a:spcPts val="0"/>
                        </a:spcAft>
                        <a:buFont typeface="+mj-lt"/>
                        <a:buAutoNum type="arabicPeriod"/>
                      </a:pPr>
                      <a:r>
                        <a:rPr lang="en-ZA" sz="900">
                          <a:effectLst/>
                        </a:rPr>
                        <a:t>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Statistics</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Bachelor of the Built Environment in Urban and Regional Planning</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Statistics for the Built Environment</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STBE101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1029899883"/>
                  </a:ext>
                </a:extLst>
              </a:tr>
              <a:tr h="326025">
                <a:tc rowSpan="2">
                  <a:txBody>
                    <a:bodyPr/>
                    <a:lstStyle/>
                    <a:p>
                      <a:pPr marL="0" lvl="0" indent="0">
                        <a:spcAft>
                          <a:spcPts val="0"/>
                        </a:spcAft>
                        <a:buFont typeface="+mj-lt"/>
                        <a:buNone/>
                      </a:pPr>
                      <a:r>
                        <a:rPr lang="en-ZA" sz="900">
                          <a:effectLst/>
                        </a:rPr>
                        <a:t>2. 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rowSpan="2">
                  <a:txBody>
                    <a:bodyPr/>
                    <a:lstStyle/>
                    <a:p>
                      <a:pPr>
                        <a:spcAft>
                          <a:spcPts val="0"/>
                        </a:spcAft>
                      </a:pPr>
                      <a:r>
                        <a:rPr lang="en-ZA" sz="900">
                          <a:effectLst/>
                        </a:rPr>
                        <a:t>Food and Nutrition</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dirty="0">
                          <a:effectLst/>
                        </a:rPr>
                        <a:t>National Diploma: Consumer Science Food and Nutrition (ECP)</a:t>
                      </a:r>
                      <a:endParaRPr lang="en-ZA" sz="900" dirty="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Consumer Science Practice I</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CSCP101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76876251"/>
                  </a:ext>
                </a:extLst>
              </a:tr>
              <a:tr h="326025">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National Diploma: Consumer Science Food and Nutrition</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Consumer Behaviour 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CNSB101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1803290224"/>
                  </a:ext>
                </a:extLst>
              </a:tr>
              <a:tr h="175087">
                <a:tc rowSpan="3">
                  <a:txBody>
                    <a:bodyPr/>
                    <a:lstStyle/>
                    <a:p>
                      <a:pPr marL="0" lvl="0" indent="0">
                        <a:spcAft>
                          <a:spcPts val="0"/>
                        </a:spcAft>
                        <a:buFont typeface="+mj-lt"/>
                        <a:buNone/>
                      </a:pPr>
                      <a:r>
                        <a:rPr lang="en-ZA" sz="900">
                          <a:effectLst/>
                        </a:rPr>
                        <a:t>3. 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rowSpan="3">
                  <a:txBody>
                    <a:bodyPr/>
                    <a:lstStyle/>
                    <a:p>
                      <a:pPr>
                        <a:spcAft>
                          <a:spcPts val="0"/>
                        </a:spcAft>
                      </a:pPr>
                      <a:r>
                        <a:rPr lang="en-ZA" sz="900">
                          <a:effectLst/>
                        </a:rPr>
                        <a:t>Biotechnology and Food Technology</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Bachelor of Applied Science in Biotechnology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Biology I</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BIOL101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923819793"/>
                  </a:ext>
                </a:extLst>
              </a:tr>
              <a:tr h="175087">
                <a:tc vMerge="1">
                  <a:txBody>
                    <a:bodyPr/>
                    <a:lstStyle/>
                    <a:p>
                      <a:endParaRPr lang="en-ZA"/>
                    </a:p>
                  </a:txBody>
                  <a:tcPr/>
                </a:tc>
                <a:tc vMerge="1">
                  <a:txBody>
                    <a:bodyPr/>
                    <a:lstStyle/>
                    <a:p>
                      <a:endParaRPr lang="en-ZA"/>
                    </a:p>
                  </a:txBody>
                  <a:tcPr/>
                </a:tc>
                <a:tc rowSpan="2">
                  <a:txBody>
                    <a:bodyPr/>
                    <a:lstStyle/>
                    <a:p>
                      <a:pPr>
                        <a:spcAft>
                          <a:spcPts val="0"/>
                        </a:spcAft>
                      </a:pPr>
                      <a:r>
                        <a:rPr lang="en-ZA" sz="900">
                          <a:effectLst/>
                        </a:rPr>
                        <a:t>Bachelor of Applied Science in Biotechnology</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Biology I</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BIOL101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2438377069"/>
                  </a:ext>
                </a:extLst>
              </a:tr>
              <a:tr h="326025">
                <a:tc vMerge="1">
                  <a:txBody>
                    <a:bodyPr/>
                    <a:lstStyle/>
                    <a:p>
                      <a:endParaRPr lang="en-ZA"/>
                    </a:p>
                  </a:txBody>
                  <a:tcPr/>
                </a:tc>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Virology and Immunology 2</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VRIM201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476221869"/>
                  </a:ext>
                </a:extLst>
              </a:tr>
              <a:tr h="175087">
                <a:tc rowSpan="2">
                  <a:txBody>
                    <a:bodyPr/>
                    <a:lstStyle/>
                    <a:p>
                      <a:pPr marL="0" lvl="0" indent="0">
                        <a:spcAft>
                          <a:spcPts val="0"/>
                        </a:spcAft>
                        <a:buFont typeface="+mj-lt"/>
                        <a:buNone/>
                      </a:pPr>
                      <a:r>
                        <a:rPr lang="en-ZA" sz="900">
                          <a:effectLst/>
                        </a:rPr>
                        <a:t>4. 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rowSpan="2">
                  <a:txBody>
                    <a:bodyPr/>
                    <a:lstStyle/>
                    <a:p>
                      <a:pPr>
                        <a:spcAft>
                          <a:spcPts val="0"/>
                        </a:spcAft>
                      </a:pPr>
                      <a:r>
                        <a:rPr lang="en-ZA" sz="900">
                          <a:effectLst/>
                        </a:rPr>
                        <a:t>Clothing &amp; Textiles</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National Diploma: Textile Technology</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Industrial Studies III</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INDS301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1913350123"/>
                  </a:ext>
                </a:extLst>
              </a:tr>
              <a:tr h="326025">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National Diploma: Clothing Management</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Production Technology III</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PRDT301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905063222"/>
                  </a:ext>
                </a:extLst>
              </a:tr>
              <a:tr h="175087">
                <a:tc rowSpan="4">
                  <a:txBody>
                    <a:bodyPr/>
                    <a:lstStyle/>
                    <a:p>
                      <a:pPr marL="0" lvl="0" indent="0">
                        <a:spcAft>
                          <a:spcPts val="0"/>
                        </a:spcAft>
                        <a:buFont typeface="+mj-lt"/>
                        <a:buNone/>
                      </a:pPr>
                      <a:r>
                        <a:rPr lang="en-ZA" sz="900">
                          <a:effectLst/>
                        </a:rPr>
                        <a:t>5. 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rowSpan="4">
                  <a:txBody>
                    <a:bodyPr/>
                    <a:lstStyle/>
                    <a:p>
                      <a:pPr>
                        <a:spcAft>
                          <a:spcPts val="0"/>
                        </a:spcAft>
                      </a:pPr>
                      <a:r>
                        <a:rPr lang="en-ZA" sz="900">
                          <a:effectLst/>
                        </a:rPr>
                        <a:t>Maritime Studies</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Advanced Diploma in Shipping and Logistics</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Global Maritime Domain</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GLMD101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258166581"/>
                  </a:ext>
                </a:extLst>
              </a:tr>
              <a:tr h="326025">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Diploma in Shipping and Logistics</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Port and Terminal Management</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PTMN301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447435258"/>
                  </a:ext>
                </a:extLst>
              </a:tr>
              <a:tr h="175087">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Advanced Diploma in Nautical Studies</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Global Maritime Domain</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GLMD101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098034769"/>
                  </a:ext>
                </a:extLst>
              </a:tr>
              <a:tr h="175087">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Diploma in Nautical Studies</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Shipboard Management</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SHPM301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744296910"/>
                  </a:ext>
                </a:extLst>
              </a:tr>
              <a:tr h="175087">
                <a:tc rowSpan="5">
                  <a:txBody>
                    <a:bodyPr/>
                    <a:lstStyle/>
                    <a:p>
                      <a:pPr marL="0" lvl="0" indent="0">
                        <a:spcAft>
                          <a:spcPts val="0"/>
                        </a:spcAft>
                        <a:buFont typeface="+mj-lt"/>
                        <a:buNone/>
                      </a:pPr>
                      <a:r>
                        <a:rPr lang="en-ZA" sz="900">
                          <a:effectLst/>
                        </a:rPr>
                        <a:t>6. 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rowSpan="5">
                  <a:txBody>
                    <a:bodyPr/>
                    <a:lstStyle/>
                    <a:p>
                      <a:pPr>
                        <a:spcAft>
                          <a:spcPts val="0"/>
                        </a:spcAft>
                      </a:pPr>
                      <a:r>
                        <a:rPr lang="en-ZA" sz="900">
                          <a:effectLst/>
                        </a:rPr>
                        <a:t>Sport Studies</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rowSpan="3">
                  <a:txBody>
                    <a:bodyPr/>
                    <a:lstStyle/>
                    <a:p>
                      <a:pPr>
                        <a:spcAft>
                          <a:spcPts val="0"/>
                        </a:spcAft>
                      </a:pPr>
                      <a:r>
                        <a:rPr lang="en-ZA" sz="900">
                          <a:effectLst/>
                        </a:rPr>
                        <a:t>National Diploma: Sport Management</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Sport Public Relations 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SPBR101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460338634"/>
                  </a:ext>
                </a:extLst>
              </a:tr>
              <a:tr h="175087">
                <a:tc vMerge="1">
                  <a:txBody>
                    <a:bodyPr/>
                    <a:lstStyle/>
                    <a:p>
                      <a:endParaRPr lang="en-ZA"/>
                    </a:p>
                  </a:txBody>
                  <a:tcPr/>
                </a:tc>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Sport Management 2</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SPMT201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200886675"/>
                  </a:ext>
                </a:extLst>
              </a:tr>
              <a:tr h="175087">
                <a:tc vMerge="1">
                  <a:txBody>
                    <a:bodyPr/>
                    <a:lstStyle/>
                    <a:p>
                      <a:endParaRPr lang="en-ZA"/>
                    </a:p>
                  </a:txBody>
                  <a:tcPr/>
                </a:tc>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Sport Management 3</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SPMT301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2317917883"/>
                  </a:ext>
                </a:extLst>
              </a:tr>
              <a:tr h="326025">
                <a:tc vMerge="1">
                  <a:txBody>
                    <a:bodyPr/>
                    <a:lstStyle/>
                    <a:p>
                      <a:endParaRPr lang="en-ZA"/>
                    </a:p>
                  </a:txBody>
                  <a:tcPr/>
                </a:tc>
                <a:tc vMerge="1">
                  <a:txBody>
                    <a:bodyPr/>
                    <a:lstStyle/>
                    <a:p>
                      <a:endParaRPr lang="en-ZA"/>
                    </a:p>
                  </a:txBody>
                  <a:tcPr/>
                </a:tc>
                <a:tc rowSpan="2">
                  <a:txBody>
                    <a:bodyPr/>
                    <a:lstStyle/>
                    <a:p>
                      <a:pPr>
                        <a:spcAft>
                          <a:spcPts val="0"/>
                        </a:spcAft>
                      </a:pPr>
                      <a:r>
                        <a:rPr lang="en-ZA" sz="900">
                          <a:effectLst/>
                        </a:rPr>
                        <a:t>Higher Certificate in Sport Management Science</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Sport Business Administration</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SPBA101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1209228831"/>
                  </a:ext>
                </a:extLst>
              </a:tr>
              <a:tr h="175087">
                <a:tc vMerge="1">
                  <a:txBody>
                    <a:bodyPr/>
                    <a:lstStyle/>
                    <a:p>
                      <a:endParaRPr lang="en-ZA"/>
                    </a:p>
                  </a:txBody>
                  <a:tcPr/>
                </a:tc>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Principles of Coaching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PCHN101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667620306"/>
                  </a:ext>
                </a:extLst>
              </a:tr>
              <a:tr h="326025">
                <a:tc rowSpan="3">
                  <a:txBody>
                    <a:bodyPr/>
                    <a:lstStyle/>
                    <a:p>
                      <a:pPr marL="0" lvl="0" indent="0">
                        <a:spcAft>
                          <a:spcPts val="0"/>
                        </a:spcAft>
                        <a:buFont typeface="+mj-lt"/>
                        <a:buNone/>
                      </a:pPr>
                      <a:r>
                        <a:rPr lang="en-ZA" sz="900">
                          <a:effectLst/>
                        </a:rPr>
                        <a:t>7. 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rowSpan="3">
                  <a:txBody>
                    <a:bodyPr/>
                    <a:lstStyle/>
                    <a:p>
                      <a:pPr>
                        <a:spcAft>
                          <a:spcPts val="0"/>
                        </a:spcAft>
                      </a:pPr>
                      <a:r>
                        <a:rPr lang="en-ZA" sz="900">
                          <a:effectLst/>
                        </a:rPr>
                        <a:t>Horticulture</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National Diploma: Horticulture</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Environmental Studies 2</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ESTD201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830887934"/>
                  </a:ext>
                </a:extLst>
              </a:tr>
              <a:tr h="326025">
                <a:tc vMerge="1">
                  <a:txBody>
                    <a:bodyPr/>
                    <a:lstStyle/>
                    <a:p>
                      <a:endParaRPr lang="en-ZA"/>
                    </a:p>
                  </a:txBody>
                  <a:tcPr/>
                </a:tc>
                <a:tc vMerge="1">
                  <a:txBody>
                    <a:bodyPr/>
                    <a:lstStyle/>
                    <a:p>
                      <a:endParaRPr lang="en-ZA"/>
                    </a:p>
                  </a:txBody>
                  <a:tcPr/>
                </a:tc>
                <a:tc rowSpan="2">
                  <a:txBody>
                    <a:bodyPr/>
                    <a:lstStyle/>
                    <a:p>
                      <a:pPr>
                        <a:spcAft>
                          <a:spcPts val="0"/>
                        </a:spcAft>
                      </a:pPr>
                      <a:r>
                        <a:rPr lang="en-ZA" sz="900">
                          <a:effectLst/>
                        </a:rPr>
                        <a:t>Diploma in Sustainable Horticulture and Landscaping</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Environmental Sustainability 2A</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EVSA201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1603278523"/>
                  </a:ext>
                </a:extLst>
              </a:tr>
              <a:tr h="326025">
                <a:tc vMerge="1">
                  <a:txBody>
                    <a:bodyPr/>
                    <a:lstStyle/>
                    <a:p>
                      <a:endParaRPr lang="en-ZA"/>
                    </a:p>
                  </a:txBody>
                  <a:tcPr/>
                </a:tc>
                <a:tc vMerge="1">
                  <a:txBody>
                    <a:bodyPr/>
                    <a:lstStyle/>
                    <a:p>
                      <a:endParaRPr lang="en-ZA"/>
                    </a:p>
                  </a:txBody>
                  <a:tcPr/>
                </a:tc>
                <a:tc vMerge="1">
                  <a:txBody>
                    <a:bodyPr/>
                    <a:lstStyle/>
                    <a:p>
                      <a:endParaRPr lang="en-ZA"/>
                    </a:p>
                  </a:txBody>
                  <a:tcPr/>
                </a:tc>
                <a:tc>
                  <a:txBody>
                    <a:bodyPr/>
                    <a:lstStyle/>
                    <a:p>
                      <a:pPr>
                        <a:spcAft>
                          <a:spcPts val="0"/>
                        </a:spcAft>
                      </a:pPr>
                      <a:r>
                        <a:rPr lang="en-ZA" sz="900">
                          <a:effectLst/>
                        </a:rPr>
                        <a:t>Environmental Sustainability 2B</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EVSB201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781937900"/>
                  </a:ext>
                </a:extLst>
              </a:tr>
              <a:tr h="326025">
                <a:tc>
                  <a:txBody>
                    <a:bodyPr/>
                    <a:lstStyle/>
                    <a:p>
                      <a:pPr marL="0" lvl="0" indent="0">
                        <a:spcAft>
                          <a:spcPts val="0"/>
                        </a:spcAft>
                        <a:buFont typeface="+mj-lt"/>
                        <a:buNone/>
                      </a:pPr>
                      <a:r>
                        <a:rPr lang="en-ZA" sz="900">
                          <a:effectLst/>
                        </a:rPr>
                        <a:t>8. 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Chemistry</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Diploma in Analytical Chemistry</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Applied  Inorganic Chemistry</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APIC101</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1518094086"/>
                  </a:ext>
                </a:extLst>
              </a:tr>
              <a:tr h="175087">
                <a:tc>
                  <a:txBody>
                    <a:bodyPr/>
                    <a:lstStyle/>
                    <a:p>
                      <a:pPr marL="0" lvl="0" indent="0">
                        <a:spcAft>
                          <a:spcPts val="0"/>
                        </a:spcAft>
                        <a:buFont typeface="+mj-lt"/>
                        <a:buNone/>
                      </a:pPr>
                      <a:r>
                        <a:rPr lang="en-ZA" sz="900">
                          <a:effectLst/>
                        </a:rPr>
                        <a:t>9.  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Physics</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Bachelor of Health Sciences in Homeopathy</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a:effectLst/>
                        </a:rPr>
                        <a:t>Physics I </a:t>
                      </a:r>
                      <a:endParaRPr lang="en-ZA" sz="90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tc>
                  <a:txBody>
                    <a:bodyPr/>
                    <a:lstStyle/>
                    <a:p>
                      <a:pPr>
                        <a:spcAft>
                          <a:spcPts val="0"/>
                        </a:spcAft>
                      </a:pPr>
                      <a:r>
                        <a:rPr lang="en-ZA" sz="900" dirty="0">
                          <a:effectLst/>
                        </a:rPr>
                        <a:t>PHHC111</a:t>
                      </a:r>
                      <a:endParaRPr lang="en-ZA" sz="900" dirty="0">
                        <a:effectLst/>
                        <a:latin typeface="Calibri" panose="020F0502020204030204" pitchFamily="34" charset="0"/>
                      </a:endParaRPr>
                    </a:p>
                  </a:txBody>
                  <a:tcPr marL="21489" marR="21489"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cell3D prstMaterial="dkEdge">
                      <a:bevel/>
                      <a:lightRig rig="flood" dir="t"/>
                    </a:cell3D>
                  </a:tcPr>
                </a:tc>
                <a:extLst>
                  <a:ext uri="{0D108BD9-81ED-4DB2-BD59-A6C34878D82A}">
                    <a16:rowId xmlns="" xmlns:a16="http://schemas.microsoft.com/office/drawing/2014/main" val="3905740112"/>
                  </a:ext>
                </a:extLst>
              </a:tr>
            </a:tbl>
          </a:graphicData>
        </a:graphic>
      </p:graphicFrame>
    </p:spTree>
    <p:extLst>
      <p:ext uri="{BB962C8B-B14F-4D97-AF65-F5344CB8AC3E}">
        <p14:creationId xmlns:p14="http://schemas.microsoft.com/office/powerpoint/2010/main" val="16316018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4D7C1354-F14F-478E-B93C-9F832F150F0A}"/>
              </a:ext>
            </a:extLst>
          </p:cNvPr>
          <p:cNvSpPr/>
          <p:nvPr/>
        </p:nvSpPr>
        <p:spPr>
          <a:xfrm>
            <a:off x="2297572" y="6538923"/>
            <a:ext cx="4299877" cy="365125"/>
          </a:xfrm>
          <a:prstGeom prst="rect">
            <a:avLst/>
          </a:prstGeom>
        </p:spPr>
        <p:txBody>
          <a:bodyPr vert="horz" lIns="91440" tIns="45720" rIns="91440" bIns="45720" rtlCol="0" anchor="ctr">
            <a:normAutofit/>
          </a:bodyPr>
          <a:lstStyle/>
          <a:p>
            <a:pPr marR="0" lvl="0" fontAlgn="auto">
              <a:lnSpc>
                <a:spcPct val="90000"/>
              </a:lnSpc>
              <a:spcBef>
                <a:spcPts val="0"/>
              </a:spcBef>
              <a:spcAft>
                <a:spcPts val="800"/>
              </a:spcAft>
              <a:buClrTx/>
              <a:buSzTx/>
              <a:tabLst/>
              <a:defRPr/>
            </a:pPr>
            <a:r>
              <a:rPr kumimoji="0" lang="en-US" b="1" i="0" u="sng" strike="noStrike" cap="none" spc="0" normalizeH="0" baseline="0" noProof="0" dirty="0">
                <a:ln>
                  <a:noFill/>
                </a:ln>
                <a:solidFill>
                  <a:srgbClr val="FF0000"/>
                </a:solidFill>
                <a:effectLst/>
                <a:uLnTx/>
                <a:uFillTx/>
              </a:rPr>
              <a:t>COIL PROJECTS</a:t>
            </a:r>
            <a:endParaRPr kumimoji="0" lang="en-US" b="0" i="0" u="none" strike="noStrike" cap="none" spc="0" normalizeH="0" baseline="0" noProof="0" dirty="0">
              <a:ln>
                <a:noFill/>
              </a:ln>
              <a:solidFill>
                <a:srgbClr val="FF0000"/>
              </a:solidFill>
              <a:effectLst/>
              <a:uLnTx/>
              <a:uFillTx/>
            </a:endParaRPr>
          </a:p>
        </p:txBody>
      </p:sp>
      <p:pic>
        <p:nvPicPr>
          <p:cNvPr id="5" name="Picture 4"/>
          <p:cNvPicPr>
            <a:picLocks noChangeAspect="1"/>
          </p:cNvPicPr>
          <p:nvPr/>
        </p:nvPicPr>
        <p:blipFill>
          <a:blip r:embed="rId2"/>
          <a:stretch>
            <a:fillRect/>
          </a:stretch>
        </p:blipFill>
        <p:spPr>
          <a:xfrm>
            <a:off x="1538091" y="177176"/>
            <a:ext cx="8642891" cy="6223114"/>
          </a:xfrm>
          <a:prstGeom prst="rect">
            <a:avLst/>
          </a:prstGeom>
        </p:spPr>
      </p:pic>
      <p:sp>
        <p:nvSpPr>
          <p:cNvPr id="4" name="Slide Number Placeholder 3">
            <a:extLst>
              <a:ext uri="{FF2B5EF4-FFF2-40B4-BE49-F238E27FC236}">
                <a16:creationId xmlns="" xmlns:a16="http://schemas.microsoft.com/office/drawing/2014/main" id="{81949664-3D2F-43D7-B752-D6AE13B5EAE7}"/>
              </a:ext>
            </a:extLst>
          </p:cNvPr>
          <p:cNvSpPr>
            <a:spLocks noGrp="1"/>
          </p:cNvSpPr>
          <p:nvPr>
            <p:ph type="sldNum" sz="quarter" idx="12"/>
          </p:nvPr>
        </p:nvSpPr>
        <p:spPr/>
        <p:txBody>
          <a:bodyPr vert="horz" lIns="91440" tIns="45720" rIns="91440" bIns="45720" rtlCol="0" anchor="ctr">
            <a:normAutofit/>
          </a:bodyPr>
          <a:lstStyle/>
          <a:p>
            <a:pPr marR="0" lvl="0" indent="0" fontAlgn="auto">
              <a:spcBef>
                <a:spcPts val="0"/>
              </a:spcBef>
              <a:spcAft>
                <a:spcPts val="600"/>
              </a:spcAft>
              <a:buClrTx/>
              <a:buSzTx/>
              <a:buFontTx/>
              <a:buNone/>
              <a:tabLst/>
              <a:defRPr/>
            </a:pPr>
            <a:fld id="{A311E587-5D7F-48D1-8840-FC87A3A8C558}" type="slidenum">
              <a:rPr kumimoji="0" lang="en-US" b="0" i="0" u="none" strike="noStrike" cap="none" spc="0" normalizeH="0" baseline="0" noProof="0" smtClean="0">
                <a:ln>
                  <a:noFill/>
                </a:ln>
                <a:effectLst/>
                <a:uLnTx/>
                <a:uFillTx/>
              </a:rPr>
              <a:pPr marR="0" lvl="0" indent="0" fontAlgn="auto">
                <a:spcBef>
                  <a:spcPts val="0"/>
                </a:spcBef>
                <a:spcAft>
                  <a:spcPts val="600"/>
                </a:spcAft>
                <a:buClrTx/>
                <a:buSzTx/>
                <a:buFontTx/>
                <a:buNone/>
                <a:tabLst/>
                <a:defRPr/>
              </a:pPr>
              <a:t>53</a:t>
            </a:fld>
            <a:endParaRPr kumimoji="0" lang="en-US" b="0" i="0" u="none" strike="noStrike" cap="none" spc="0" normalizeH="0" baseline="0" noProof="0">
              <a:ln>
                <a:noFill/>
              </a:ln>
              <a:effectLst/>
              <a:uLnTx/>
              <a:uFillTx/>
            </a:endParaRPr>
          </a:p>
        </p:txBody>
      </p:sp>
    </p:spTree>
    <p:extLst>
      <p:ext uri="{BB962C8B-B14F-4D97-AF65-F5344CB8AC3E}">
        <p14:creationId xmlns:p14="http://schemas.microsoft.com/office/powerpoint/2010/main" val="312290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006568B2-3F0E-4FEF-AE43-0D35D5141525}"/>
              </a:ext>
            </a:extLst>
          </p:cNvPr>
          <p:cNvSpPr/>
          <p:nvPr/>
        </p:nvSpPr>
        <p:spPr>
          <a:xfrm>
            <a:off x="5228454" y="143376"/>
            <a:ext cx="1735091" cy="407035"/>
          </a:xfrm>
          <a:prstGeom prst="rect">
            <a:avLst/>
          </a:prstGeom>
        </p:spPr>
        <p:txBody>
          <a:bodyPr wrap="none">
            <a:spAutoFit/>
          </a:bodyPr>
          <a:lstStyle/>
          <a:p>
            <a:pPr algn="ctr">
              <a:lnSpc>
                <a:spcPct val="107000"/>
              </a:lnSpc>
              <a:spcAft>
                <a:spcPts val="800"/>
              </a:spcAft>
            </a:pPr>
            <a:r>
              <a:rPr lang="en-ZA" sz="2000" b="1" u="sng" dirty="0">
                <a:solidFill>
                  <a:srgbClr val="FF0000"/>
                </a:solidFill>
                <a:latin typeface="Calibri" panose="020F0502020204030204" pitchFamily="34" charset="0"/>
                <a:ea typeface="Calibri" panose="020F0502020204030204" pitchFamily="34" charset="0"/>
                <a:cs typeface="Times New Roman" panose="02020603050405020304" pitchFamily="18" charset="0"/>
              </a:rPr>
              <a:t>Staff Exchange</a:t>
            </a:r>
            <a:endParaRPr lang="en-ZA" sz="1400" dirty="0">
              <a:solidFill>
                <a:srgbClr val="FF0000"/>
              </a:solidFill>
              <a:latin typeface="Calibri" panose="020F0502020204030204" pitchFamily="34" charset="0"/>
              <a:ea typeface="Calibri" panose="020F0502020204030204" pitchFamily="34" charset="0"/>
              <a:cs typeface="Times New Roman" panose="02020603050405020304" pitchFamily="18" charset="0"/>
            </a:endParaRPr>
          </a:p>
        </p:txBody>
      </p:sp>
      <p:pic>
        <p:nvPicPr>
          <p:cNvPr id="1026" name="Picture 2" descr="https://pacexpo.ca/wp-content/uploads/2019/05/cia-world-map.gif">
            <a:extLst>
              <a:ext uri="{FF2B5EF4-FFF2-40B4-BE49-F238E27FC236}">
                <a16:creationId xmlns="" xmlns:a16="http://schemas.microsoft.com/office/drawing/2014/main" id="{1A6F4AE9-BCCB-4E8E-B68B-15BE4634878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0334" y="1085557"/>
            <a:ext cx="9451329" cy="52342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 xmlns:a16="http://schemas.microsoft.com/office/drawing/2014/main" id="{8EA70C13-5C1A-4576-8796-EC218EE6D06C}"/>
              </a:ext>
            </a:extLst>
          </p:cNvPr>
          <p:cNvSpPr txBox="1"/>
          <p:nvPr/>
        </p:nvSpPr>
        <p:spPr>
          <a:xfrm>
            <a:off x="10266744" y="346893"/>
            <a:ext cx="1377388" cy="769441"/>
          </a:xfrm>
          <a:prstGeom prst="rect">
            <a:avLst/>
          </a:prstGeom>
          <a:blipFill dpi="0" rotWithShape="1">
            <a:blip r:embed="rId3" cstate="print">
              <a:alphaModFix amt="20000"/>
              <a:extLst>
                <a:ext uri="{28A0092B-C50C-407E-A947-70E740481C1C}">
                  <a14:useLocalDpi xmlns:a14="http://schemas.microsoft.com/office/drawing/2010/main" val="0"/>
                </a:ext>
              </a:extLst>
            </a:blip>
            <a:srcRect/>
            <a:stretch>
              <a:fillRect/>
            </a:stretch>
          </a:blipFill>
        </p:spPr>
        <p:txBody>
          <a:bodyPr wrap="square" rtlCol="0">
            <a:spAutoFit/>
          </a:bodyPr>
          <a:lstStyle/>
          <a:p>
            <a:r>
              <a:rPr lang="en-ZA" sz="1600" b="1" dirty="0"/>
              <a:t>China</a:t>
            </a:r>
            <a:r>
              <a:rPr lang="en-ZA" sz="1600" dirty="0"/>
              <a:t>: </a:t>
            </a:r>
            <a:r>
              <a:rPr lang="en-ZA" sz="1400" dirty="0"/>
              <a:t>Maritime, Horticulture</a:t>
            </a:r>
            <a:endParaRPr lang="en-ZA" sz="1600" dirty="0"/>
          </a:p>
        </p:txBody>
      </p:sp>
      <p:cxnSp>
        <p:nvCxnSpPr>
          <p:cNvPr id="9" name="Straight Arrow Connector 8">
            <a:extLst>
              <a:ext uri="{FF2B5EF4-FFF2-40B4-BE49-F238E27FC236}">
                <a16:creationId xmlns="" xmlns:a16="http://schemas.microsoft.com/office/drawing/2014/main" id="{22EBFA53-446D-4633-9501-FC73730D13A2}"/>
              </a:ext>
            </a:extLst>
          </p:cNvPr>
          <p:cNvCxnSpPr>
            <a:cxnSpLocks/>
          </p:cNvCxnSpPr>
          <p:nvPr/>
        </p:nvCxnSpPr>
        <p:spPr>
          <a:xfrm flipH="1" flipV="1">
            <a:off x="4938823" y="919716"/>
            <a:ext cx="1157175" cy="1172657"/>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15" name="TextBox 14">
            <a:extLst>
              <a:ext uri="{FF2B5EF4-FFF2-40B4-BE49-F238E27FC236}">
                <a16:creationId xmlns="" xmlns:a16="http://schemas.microsoft.com/office/drawing/2014/main" id="{CF1D9526-9CFA-4DAF-8070-5A72F19E2F98}"/>
              </a:ext>
            </a:extLst>
          </p:cNvPr>
          <p:cNvSpPr txBox="1"/>
          <p:nvPr/>
        </p:nvSpPr>
        <p:spPr>
          <a:xfrm>
            <a:off x="3896831" y="346893"/>
            <a:ext cx="1129797" cy="769441"/>
          </a:xfrm>
          <a:prstGeom prst="rect">
            <a:avLst/>
          </a:prstGeom>
          <a:blipFill dpi="0" rotWithShape="1">
            <a:blip r:embed="rId4" cstate="print">
              <a:alphaModFix amt="20000"/>
              <a:extLst>
                <a:ext uri="{28A0092B-C50C-407E-A947-70E740481C1C}">
                  <a14:useLocalDpi xmlns:a14="http://schemas.microsoft.com/office/drawing/2010/main" val="0"/>
                </a:ext>
              </a:extLst>
            </a:blip>
            <a:srcRect/>
            <a:stretch>
              <a:fillRect/>
            </a:stretch>
          </a:blipFill>
        </p:spPr>
        <p:txBody>
          <a:bodyPr wrap="square" rtlCol="0">
            <a:spAutoFit/>
          </a:bodyPr>
          <a:lstStyle/>
          <a:p>
            <a:r>
              <a:rPr lang="en-ZA" sz="1600" b="1" dirty="0"/>
              <a:t>Germany</a:t>
            </a:r>
            <a:r>
              <a:rPr lang="en-ZA" sz="1600" dirty="0"/>
              <a:t>: </a:t>
            </a:r>
            <a:r>
              <a:rPr lang="en-ZA" sz="1400" dirty="0"/>
              <a:t>Food &amp; Nutrition</a:t>
            </a:r>
            <a:endParaRPr lang="en-ZA" sz="1600" dirty="0"/>
          </a:p>
        </p:txBody>
      </p:sp>
      <p:cxnSp>
        <p:nvCxnSpPr>
          <p:cNvPr id="17" name="Straight Arrow Connector 16">
            <a:extLst>
              <a:ext uri="{FF2B5EF4-FFF2-40B4-BE49-F238E27FC236}">
                <a16:creationId xmlns="" xmlns:a16="http://schemas.microsoft.com/office/drawing/2014/main" id="{413C7030-197F-4A49-86FB-9CD4C32793CB}"/>
              </a:ext>
            </a:extLst>
          </p:cNvPr>
          <p:cNvCxnSpPr>
            <a:cxnSpLocks/>
          </p:cNvCxnSpPr>
          <p:nvPr/>
        </p:nvCxnSpPr>
        <p:spPr>
          <a:xfrm flipV="1">
            <a:off x="8706091" y="1113099"/>
            <a:ext cx="1574157" cy="1632030"/>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cxnSp>
        <p:nvCxnSpPr>
          <p:cNvPr id="20" name="Straight Arrow Connector 19">
            <a:extLst>
              <a:ext uri="{FF2B5EF4-FFF2-40B4-BE49-F238E27FC236}">
                <a16:creationId xmlns="" xmlns:a16="http://schemas.microsoft.com/office/drawing/2014/main" id="{5B70EF6B-C26A-4AF6-B97B-BF334438491B}"/>
              </a:ext>
            </a:extLst>
          </p:cNvPr>
          <p:cNvCxnSpPr>
            <a:cxnSpLocks/>
          </p:cNvCxnSpPr>
          <p:nvPr/>
        </p:nvCxnSpPr>
        <p:spPr>
          <a:xfrm flipV="1">
            <a:off x="6230679" y="760229"/>
            <a:ext cx="1322446" cy="1403497"/>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23" name="TextBox 22">
            <a:extLst>
              <a:ext uri="{FF2B5EF4-FFF2-40B4-BE49-F238E27FC236}">
                <a16:creationId xmlns="" xmlns:a16="http://schemas.microsoft.com/office/drawing/2014/main" id="{076E288D-166F-4E33-8968-1781E08E8A60}"/>
              </a:ext>
            </a:extLst>
          </p:cNvPr>
          <p:cNvSpPr txBox="1"/>
          <p:nvPr/>
        </p:nvSpPr>
        <p:spPr>
          <a:xfrm>
            <a:off x="7564775" y="356319"/>
            <a:ext cx="1834422" cy="769441"/>
          </a:xfrm>
          <a:prstGeom prst="rect">
            <a:avLst/>
          </a:prstGeom>
          <a:blipFill dpi="0" rotWithShape="1">
            <a:blip r:embed="rId5" cstate="print">
              <a:alphaModFix amt="20000"/>
              <a:extLst>
                <a:ext uri="{28A0092B-C50C-407E-A947-70E740481C1C}">
                  <a14:useLocalDpi xmlns:a14="http://schemas.microsoft.com/office/drawing/2010/main" val="0"/>
                </a:ext>
              </a:extLst>
            </a:blip>
            <a:srcRect/>
            <a:stretch>
              <a:fillRect/>
            </a:stretch>
          </a:blipFill>
        </p:spPr>
        <p:txBody>
          <a:bodyPr wrap="square" rtlCol="0">
            <a:spAutoFit/>
          </a:bodyPr>
          <a:lstStyle/>
          <a:p>
            <a:r>
              <a:rPr lang="en-ZA" sz="1600" b="1" dirty="0"/>
              <a:t>Austria: </a:t>
            </a:r>
            <a:r>
              <a:rPr lang="en-ZA" sz="1400" dirty="0"/>
              <a:t>Biotechnology &amp; Food Technology</a:t>
            </a:r>
            <a:endParaRPr lang="en-ZA" sz="1600" dirty="0"/>
          </a:p>
        </p:txBody>
      </p:sp>
      <p:cxnSp>
        <p:nvCxnSpPr>
          <p:cNvPr id="24" name="Straight Arrow Connector 23">
            <a:extLst>
              <a:ext uri="{FF2B5EF4-FFF2-40B4-BE49-F238E27FC236}">
                <a16:creationId xmlns="" xmlns:a16="http://schemas.microsoft.com/office/drawing/2014/main" id="{371CFABB-6839-43DB-8B29-95088067F52A}"/>
              </a:ext>
            </a:extLst>
          </p:cNvPr>
          <p:cNvCxnSpPr>
            <a:cxnSpLocks/>
          </p:cNvCxnSpPr>
          <p:nvPr/>
        </p:nvCxnSpPr>
        <p:spPr>
          <a:xfrm flipV="1">
            <a:off x="7974419" y="2163726"/>
            <a:ext cx="2762504" cy="906731"/>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cxnSp>
        <p:nvCxnSpPr>
          <p:cNvPr id="27" name="Straight Arrow Connector 26">
            <a:extLst>
              <a:ext uri="{FF2B5EF4-FFF2-40B4-BE49-F238E27FC236}">
                <a16:creationId xmlns="" xmlns:a16="http://schemas.microsoft.com/office/drawing/2014/main" id="{A976C129-503B-4A57-A15A-ED05A9B4BB58}"/>
              </a:ext>
            </a:extLst>
          </p:cNvPr>
          <p:cNvCxnSpPr>
            <a:cxnSpLocks/>
          </p:cNvCxnSpPr>
          <p:nvPr/>
        </p:nvCxnSpPr>
        <p:spPr>
          <a:xfrm flipH="1">
            <a:off x="1285594" y="2403774"/>
            <a:ext cx="2089144" cy="341355"/>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cxnSp>
        <p:nvCxnSpPr>
          <p:cNvPr id="29" name="Straight Arrow Connector 28">
            <a:extLst>
              <a:ext uri="{FF2B5EF4-FFF2-40B4-BE49-F238E27FC236}">
                <a16:creationId xmlns="" xmlns:a16="http://schemas.microsoft.com/office/drawing/2014/main" id="{9853C06F-DDDC-4CEB-9A76-58CF987D4EA2}"/>
              </a:ext>
            </a:extLst>
          </p:cNvPr>
          <p:cNvCxnSpPr>
            <a:cxnSpLocks/>
          </p:cNvCxnSpPr>
          <p:nvPr/>
        </p:nvCxnSpPr>
        <p:spPr>
          <a:xfrm flipH="1" flipV="1">
            <a:off x="2016263" y="716253"/>
            <a:ext cx="3929937" cy="1541356"/>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cxnSp>
        <p:nvCxnSpPr>
          <p:cNvPr id="32" name="Straight Arrow Connector 31">
            <a:extLst>
              <a:ext uri="{FF2B5EF4-FFF2-40B4-BE49-F238E27FC236}">
                <a16:creationId xmlns="" xmlns:a16="http://schemas.microsoft.com/office/drawing/2014/main" id="{43B42A29-B49E-424E-A297-FE4449BBDEAC}"/>
              </a:ext>
            </a:extLst>
          </p:cNvPr>
          <p:cNvCxnSpPr>
            <a:cxnSpLocks/>
          </p:cNvCxnSpPr>
          <p:nvPr/>
        </p:nvCxnSpPr>
        <p:spPr>
          <a:xfrm flipH="1">
            <a:off x="1001115" y="2008887"/>
            <a:ext cx="4808271" cy="3171439"/>
          </a:xfrm>
          <a:prstGeom prst="straightConnector1">
            <a:avLst/>
          </a:prstGeom>
          <a:ln w="19050">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35" name="TextBox 34">
            <a:extLst>
              <a:ext uri="{FF2B5EF4-FFF2-40B4-BE49-F238E27FC236}">
                <a16:creationId xmlns="" xmlns:a16="http://schemas.microsoft.com/office/drawing/2014/main" id="{4B9F1ECF-598F-431D-9FCA-19AAE672F7EB}"/>
              </a:ext>
            </a:extLst>
          </p:cNvPr>
          <p:cNvSpPr txBox="1"/>
          <p:nvPr/>
        </p:nvSpPr>
        <p:spPr>
          <a:xfrm>
            <a:off x="10736923" y="1793473"/>
            <a:ext cx="1451603" cy="984885"/>
          </a:xfrm>
          <a:prstGeom prst="rect">
            <a:avLst/>
          </a:prstGeom>
          <a:blipFill dpi="0" rotWithShape="1">
            <a:blip r:embed="rId6" cstate="print">
              <a:alphaModFix amt="20000"/>
              <a:extLst>
                <a:ext uri="{28A0092B-C50C-407E-A947-70E740481C1C}">
                  <a14:useLocalDpi xmlns:a14="http://schemas.microsoft.com/office/drawing/2010/main" val="0"/>
                </a:ext>
              </a:extLst>
            </a:blip>
            <a:srcRect/>
            <a:stretch>
              <a:fillRect/>
            </a:stretch>
          </a:blipFill>
        </p:spPr>
        <p:txBody>
          <a:bodyPr wrap="square" rtlCol="0">
            <a:spAutoFit/>
          </a:bodyPr>
          <a:lstStyle/>
          <a:p>
            <a:r>
              <a:rPr lang="en-ZA" sz="1600" b="1" dirty="0"/>
              <a:t>India</a:t>
            </a:r>
            <a:r>
              <a:rPr lang="en-ZA" sz="1600" dirty="0"/>
              <a:t>: </a:t>
            </a:r>
          </a:p>
          <a:p>
            <a:r>
              <a:rPr lang="en-ZA" sz="1400" dirty="0"/>
              <a:t>Food &amp;Nutrition, Biotechnology &amp; Food Technology</a:t>
            </a:r>
            <a:endParaRPr lang="en-ZA" sz="1600" dirty="0"/>
          </a:p>
        </p:txBody>
      </p:sp>
      <p:sp>
        <p:nvSpPr>
          <p:cNvPr id="36" name="TextBox 35">
            <a:extLst>
              <a:ext uri="{FF2B5EF4-FFF2-40B4-BE49-F238E27FC236}">
                <a16:creationId xmlns="" xmlns:a16="http://schemas.microsoft.com/office/drawing/2014/main" id="{831A31B8-B090-4AF8-9992-8A11429D05E2}"/>
              </a:ext>
            </a:extLst>
          </p:cNvPr>
          <p:cNvSpPr txBox="1"/>
          <p:nvPr/>
        </p:nvSpPr>
        <p:spPr>
          <a:xfrm>
            <a:off x="335911" y="196118"/>
            <a:ext cx="1834422" cy="769441"/>
          </a:xfrm>
          <a:prstGeom prst="rect">
            <a:avLst/>
          </a:prstGeom>
          <a:blipFill dpi="0" rotWithShape="1">
            <a:blip r:embed="rId7">
              <a:alphaModFix amt="20000"/>
              <a:extLst>
                <a:ext uri="{28A0092B-C50C-407E-A947-70E740481C1C}">
                  <a14:useLocalDpi xmlns:a14="http://schemas.microsoft.com/office/drawing/2010/main" val="0"/>
                </a:ext>
              </a:extLst>
            </a:blip>
            <a:srcRect/>
            <a:stretch>
              <a:fillRect/>
            </a:stretch>
          </a:blipFill>
          <a:effectLst>
            <a:outerShdw blurRad="50800" dist="50800" dir="5400000" algn="ctr" rotWithShape="0">
              <a:srgbClr val="000000">
                <a:alpha val="0"/>
              </a:srgbClr>
            </a:outerShdw>
          </a:effectLst>
        </p:spPr>
        <p:txBody>
          <a:bodyPr wrap="square" rtlCol="0">
            <a:spAutoFit/>
          </a:bodyPr>
          <a:lstStyle/>
          <a:p>
            <a:r>
              <a:rPr lang="en-ZA" sz="1600" b="1" dirty="0"/>
              <a:t>France: </a:t>
            </a:r>
            <a:r>
              <a:rPr lang="en-ZA" sz="1400" dirty="0"/>
              <a:t>Biotechnology &amp; Food Technology</a:t>
            </a:r>
            <a:endParaRPr lang="en-ZA" sz="1600" dirty="0"/>
          </a:p>
        </p:txBody>
      </p:sp>
      <p:sp>
        <p:nvSpPr>
          <p:cNvPr id="37" name="TextBox 36">
            <a:extLst>
              <a:ext uri="{FF2B5EF4-FFF2-40B4-BE49-F238E27FC236}">
                <a16:creationId xmlns="" xmlns:a16="http://schemas.microsoft.com/office/drawing/2014/main" id="{B4B2B6B6-528B-4D73-B866-22F0FC777604}"/>
              </a:ext>
            </a:extLst>
          </p:cNvPr>
          <p:cNvSpPr txBox="1"/>
          <p:nvPr/>
        </p:nvSpPr>
        <p:spPr>
          <a:xfrm>
            <a:off x="68081" y="2487260"/>
            <a:ext cx="1484272" cy="984885"/>
          </a:xfrm>
          <a:prstGeom prst="rect">
            <a:avLst/>
          </a:prstGeom>
          <a:blipFill dpi="0" rotWithShape="1">
            <a:blip r:embed="rId8" cstate="print">
              <a:alphaModFix amt="20000"/>
              <a:extLst>
                <a:ext uri="{28A0092B-C50C-407E-A947-70E740481C1C}">
                  <a14:useLocalDpi xmlns:a14="http://schemas.microsoft.com/office/drawing/2010/main" val="0"/>
                </a:ext>
              </a:extLst>
            </a:blip>
            <a:srcRect/>
            <a:stretch>
              <a:fillRect/>
            </a:stretch>
          </a:blipFill>
        </p:spPr>
        <p:txBody>
          <a:bodyPr wrap="square" rtlCol="0">
            <a:spAutoFit/>
          </a:bodyPr>
          <a:lstStyle/>
          <a:p>
            <a:r>
              <a:rPr lang="en-ZA" sz="1600" b="1" dirty="0"/>
              <a:t>USA:</a:t>
            </a:r>
          </a:p>
          <a:p>
            <a:r>
              <a:rPr lang="en-ZA" sz="1400" dirty="0"/>
              <a:t>Biotechnology &amp; Food Technology, Chemistry</a:t>
            </a:r>
          </a:p>
        </p:txBody>
      </p:sp>
      <p:sp>
        <p:nvSpPr>
          <p:cNvPr id="38" name="TextBox 37">
            <a:extLst>
              <a:ext uri="{FF2B5EF4-FFF2-40B4-BE49-F238E27FC236}">
                <a16:creationId xmlns="" xmlns:a16="http://schemas.microsoft.com/office/drawing/2014/main" id="{807947F5-EB67-4D2C-BE9F-2D2EDDC94A54}"/>
              </a:ext>
            </a:extLst>
          </p:cNvPr>
          <p:cNvSpPr txBox="1"/>
          <p:nvPr/>
        </p:nvSpPr>
        <p:spPr>
          <a:xfrm>
            <a:off x="68081" y="4971205"/>
            <a:ext cx="1383617" cy="751424"/>
          </a:xfrm>
          <a:prstGeom prst="rect">
            <a:avLst/>
          </a:prstGeom>
          <a:blipFill dpi="0" rotWithShape="1">
            <a:blip r:embed="rId9" cstate="print">
              <a:alphaModFix amt="20000"/>
              <a:extLst>
                <a:ext uri="{28A0092B-C50C-407E-A947-70E740481C1C}">
                  <a14:useLocalDpi xmlns:a14="http://schemas.microsoft.com/office/drawing/2010/main" val="0"/>
                </a:ext>
              </a:extLst>
            </a:blip>
            <a:srcRect/>
            <a:stretch>
              <a:fillRect/>
            </a:stretch>
          </a:blipFill>
        </p:spPr>
        <p:txBody>
          <a:bodyPr wrap="square" rtlCol="0">
            <a:spAutoFit/>
          </a:bodyPr>
          <a:lstStyle/>
          <a:p>
            <a:pPr>
              <a:lnSpc>
                <a:spcPct val="150000"/>
              </a:lnSpc>
            </a:pPr>
            <a:r>
              <a:rPr lang="en-ZA" sz="1600" b="1" dirty="0"/>
              <a:t>UK:</a:t>
            </a:r>
          </a:p>
          <a:p>
            <a:pPr>
              <a:lnSpc>
                <a:spcPct val="150000"/>
              </a:lnSpc>
            </a:pPr>
            <a:r>
              <a:rPr lang="en-ZA" sz="1400" dirty="0"/>
              <a:t>Chemistry</a:t>
            </a:r>
          </a:p>
        </p:txBody>
      </p:sp>
      <p:pic>
        <p:nvPicPr>
          <p:cNvPr id="1030" name="Picture 6" descr="Image result for plain white image">
            <a:extLst>
              <a:ext uri="{FF2B5EF4-FFF2-40B4-BE49-F238E27FC236}">
                <a16:creationId xmlns="" xmlns:a16="http://schemas.microsoft.com/office/drawing/2014/main" id="{C482C02C-0F2F-42A0-BD48-352CCD7A3F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77295" y="1182519"/>
            <a:ext cx="1306338" cy="73665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 xmlns:a16="http://schemas.microsoft.com/office/drawing/2014/main" id="{87BD3ACB-64F0-43F7-A97E-C493FCE8A214}"/>
              </a:ext>
            </a:extLst>
          </p:cNvPr>
          <p:cNvSpPr txBox="1"/>
          <p:nvPr/>
        </p:nvSpPr>
        <p:spPr>
          <a:xfrm>
            <a:off x="810217" y="1307805"/>
            <a:ext cx="1773415" cy="751424"/>
          </a:xfrm>
          <a:prstGeom prst="rect">
            <a:avLst/>
          </a:prstGeom>
          <a:blipFill dpi="0" rotWithShape="1">
            <a:blip r:embed="rId11" cstate="print">
              <a:alphaModFix amt="20000"/>
              <a:extLst>
                <a:ext uri="{28A0092B-C50C-407E-A947-70E740481C1C}">
                  <a14:useLocalDpi xmlns:a14="http://schemas.microsoft.com/office/drawing/2010/main" val="0"/>
                </a:ext>
              </a:extLst>
            </a:blip>
            <a:srcRect/>
            <a:stretch>
              <a:fillRect/>
            </a:stretch>
          </a:blipFill>
        </p:spPr>
        <p:txBody>
          <a:bodyPr wrap="square" rtlCol="0">
            <a:spAutoFit/>
          </a:bodyPr>
          <a:lstStyle/>
          <a:p>
            <a:pPr>
              <a:lnSpc>
                <a:spcPct val="150000"/>
              </a:lnSpc>
            </a:pPr>
            <a:r>
              <a:rPr lang="en-ZA" sz="1600" b="1" dirty="0"/>
              <a:t>Canada: </a:t>
            </a:r>
          </a:p>
          <a:p>
            <a:pPr>
              <a:lnSpc>
                <a:spcPct val="150000"/>
              </a:lnSpc>
            </a:pPr>
            <a:r>
              <a:rPr lang="en-ZA" sz="1400" dirty="0"/>
              <a:t>Food &amp; Nutrition</a:t>
            </a:r>
          </a:p>
        </p:txBody>
      </p:sp>
      <p:cxnSp>
        <p:nvCxnSpPr>
          <p:cNvPr id="47" name="Straight Arrow Connector 46">
            <a:extLst>
              <a:ext uri="{FF2B5EF4-FFF2-40B4-BE49-F238E27FC236}">
                <a16:creationId xmlns="" xmlns:a16="http://schemas.microsoft.com/office/drawing/2014/main" id="{1A26464A-EA89-4596-A751-08AC4AAB6CF2}"/>
              </a:ext>
            </a:extLst>
          </p:cNvPr>
          <p:cNvCxnSpPr>
            <a:cxnSpLocks/>
          </p:cNvCxnSpPr>
          <p:nvPr/>
        </p:nvCxnSpPr>
        <p:spPr>
          <a:xfrm flipH="1" flipV="1">
            <a:off x="2321898" y="1547323"/>
            <a:ext cx="993406" cy="324746"/>
          </a:xfrm>
          <a:prstGeom prst="straightConnector1">
            <a:avLst/>
          </a:prstGeom>
          <a:ln w="28575">
            <a:solidFill>
              <a:srgbClr val="FF0000"/>
            </a:solidFill>
            <a:tailEnd type="triangle"/>
          </a:ln>
        </p:spPr>
        <p:style>
          <a:lnRef idx="1">
            <a:schemeClr val="accent5"/>
          </a:lnRef>
          <a:fillRef idx="0">
            <a:schemeClr val="accent5"/>
          </a:fillRef>
          <a:effectRef idx="0">
            <a:schemeClr val="accent5"/>
          </a:effectRef>
          <a:fontRef idx="minor">
            <a:schemeClr val="tx1"/>
          </a:fontRef>
        </p:style>
      </p:cxnSp>
      <p:sp>
        <p:nvSpPr>
          <p:cNvPr id="3" name="Slide Number Placeholder 2">
            <a:extLst>
              <a:ext uri="{FF2B5EF4-FFF2-40B4-BE49-F238E27FC236}">
                <a16:creationId xmlns="" xmlns:a16="http://schemas.microsoft.com/office/drawing/2014/main" id="{822D1EDE-04A3-4EE4-A1B4-5AE09FC4B920}"/>
              </a:ext>
            </a:extLst>
          </p:cNvPr>
          <p:cNvSpPr>
            <a:spLocks noGrp="1"/>
          </p:cNvSpPr>
          <p:nvPr>
            <p:ph type="sldNum" sz="quarter" idx="12"/>
          </p:nvPr>
        </p:nvSpPr>
        <p:spPr/>
        <p:txBody>
          <a:bodyPr/>
          <a:lstStyle/>
          <a:p>
            <a:fld id="{A311E587-5D7F-48D1-8840-FC87A3A8C558}" type="slidenum">
              <a:rPr lang="en-ZA" smtClean="0">
                <a:solidFill>
                  <a:prstClr val="black">
                    <a:tint val="75000"/>
                  </a:prstClr>
                </a:solidFill>
              </a:rPr>
              <a:pPr/>
              <a:t>54</a:t>
            </a:fld>
            <a:endParaRPr lang="en-ZA">
              <a:solidFill>
                <a:prstClr val="black">
                  <a:tint val="75000"/>
                </a:prstClr>
              </a:solidFill>
            </a:endParaRPr>
          </a:p>
        </p:txBody>
      </p:sp>
    </p:spTree>
    <p:extLst>
      <p:ext uri="{BB962C8B-B14F-4D97-AF65-F5344CB8AC3E}">
        <p14:creationId xmlns:p14="http://schemas.microsoft.com/office/powerpoint/2010/main" val="21321322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aphicFrame>
        <p:nvGraphicFramePr>
          <p:cNvPr id="2" name="Chart 1"/>
          <p:cNvGraphicFramePr>
            <a:graphicFrameLocks noChangeAspect="1"/>
          </p:cNvGraphicFramePr>
          <p:nvPr>
            <p:extLst>
              <p:ext uri="{D42A27DB-BD31-4B8C-83A1-F6EECF244321}">
                <p14:modId xmlns:p14="http://schemas.microsoft.com/office/powerpoint/2010/main" val="1342255572"/>
              </p:ext>
            </p:extLst>
          </p:nvPr>
        </p:nvGraphicFramePr>
        <p:xfrm>
          <a:off x="1518616" y="-17533"/>
          <a:ext cx="8785128" cy="3674186"/>
        </p:xfrm>
        <a:graphic>
          <a:graphicData uri="http://schemas.openxmlformats.org/drawingml/2006/chart">
            <c:chart xmlns:c="http://schemas.openxmlformats.org/drawingml/2006/chart" xmlns:r="http://schemas.openxmlformats.org/officeDocument/2006/relationships" r:id="rId2"/>
          </a:graphicData>
        </a:graphic>
      </p:graphicFrame>
      <p:sp>
        <p:nvSpPr>
          <p:cNvPr id="4" name="Rectangle 1">
            <a:extLst>
              <a:ext uri="{FF2B5EF4-FFF2-40B4-BE49-F238E27FC236}">
                <a16:creationId xmlns="" xmlns:a16="http://schemas.microsoft.com/office/drawing/2014/main" id="{68FB53F8-EF84-5762-9876-4E69B91315F2}"/>
              </a:ext>
            </a:extLst>
          </p:cNvPr>
          <p:cNvSpPr>
            <a:spLocks noChangeArrowheads="1"/>
          </p:cNvSpPr>
          <p:nvPr/>
        </p:nvSpPr>
        <p:spPr bwMode="auto">
          <a:xfrm>
            <a:off x="1015365" y="3492976"/>
            <a:ext cx="9288379" cy="3365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Steady Improvement:</a:t>
            </a:r>
            <a:r>
              <a:rPr kumimoji="0" lang="en-US" altLang="en-US" sz="1800" b="0" i="0" u="none" strike="noStrike" cap="none" normalizeH="0" baseline="0" dirty="0">
                <a:ln>
                  <a:noFill/>
                </a:ln>
                <a:solidFill>
                  <a:schemeClr val="tx1"/>
                </a:solidFill>
                <a:effectLst/>
                <a:latin typeface="Arial" panose="020B0604020202020204" pitchFamily="34" charset="0"/>
              </a:rPr>
              <a:t> LEQRTL scores increased consistently from 2020 to 2022, reflecting enhanced remote teaching and learning quality.</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Highest Ratings in 2022:</a:t>
            </a:r>
            <a:r>
              <a:rPr kumimoji="0" lang="en-US" altLang="en-US" sz="1800" b="0" i="0" u="none" strike="noStrike" cap="none" normalizeH="0" baseline="0" dirty="0">
                <a:ln>
                  <a:noFill/>
                </a:ln>
                <a:solidFill>
                  <a:schemeClr val="tx1"/>
                </a:solidFill>
                <a:effectLst/>
                <a:latin typeface="Arial" panose="020B0604020202020204" pitchFamily="34" charset="0"/>
              </a:rPr>
              <a:t> Questioning styles, assessment guidelines, and feedback were rated highest in 2022.</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Engagement Growth:</a:t>
            </a:r>
            <a:r>
              <a:rPr kumimoji="0" lang="en-US" altLang="en-US" sz="1800" b="0" i="0" u="none" strike="noStrike" cap="none" normalizeH="0" baseline="0" dirty="0">
                <a:ln>
                  <a:noFill/>
                </a:ln>
                <a:solidFill>
                  <a:schemeClr val="tx1"/>
                </a:solidFill>
                <a:effectLst/>
                <a:latin typeface="Arial" panose="020B0604020202020204" pitchFamily="34" charset="0"/>
              </a:rPr>
              <a:t> Student engagement and relevance to work showed noticeable improvements over the years.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Positive Trend:</a:t>
            </a:r>
            <a:r>
              <a:rPr kumimoji="0" lang="en-US" altLang="en-US" sz="1800" b="0" i="0" u="none" strike="noStrike" cap="none" normalizeH="0" baseline="0" dirty="0">
                <a:ln>
                  <a:noFill/>
                </a:ln>
                <a:solidFill>
                  <a:schemeClr val="tx1"/>
                </a:solidFill>
                <a:effectLst/>
                <a:latin typeface="Arial" panose="020B0604020202020204" pitchFamily="34" charset="0"/>
              </a:rPr>
              <a:t> The overall data suggests continuous improvement in the quality of remote education. </a:t>
            </a:r>
          </a:p>
        </p:txBody>
      </p:sp>
    </p:spTree>
    <p:extLst>
      <p:ext uri="{BB962C8B-B14F-4D97-AF65-F5344CB8AC3E}">
        <p14:creationId xmlns:p14="http://schemas.microsoft.com/office/powerpoint/2010/main" val="1097135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52377B3-1AC6-432C-9742-0C7CCF865D26}"/>
              </a:ext>
            </a:extLst>
          </p:cNvPr>
          <p:cNvSpPr>
            <a:spLocks noGrp="1"/>
          </p:cNvSpPr>
          <p:nvPr>
            <p:ph type="title"/>
          </p:nvPr>
        </p:nvSpPr>
        <p:spPr>
          <a:xfrm>
            <a:off x="6590662" y="4267832"/>
            <a:ext cx="4805996" cy="1297115"/>
          </a:xfrm>
        </p:spPr>
        <p:txBody>
          <a:bodyPr vert="horz" lIns="91440" tIns="45720" rIns="91440" bIns="45720" rtlCol="0" anchor="t">
            <a:normAutofit/>
          </a:bodyPr>
          <a:lstStyle/>
          <a:p>
            <a:r>
              <a:rPr lang="en-US" sz="4000" b="1" dirty="0">
                <a:solidFill>
                  <a:schemeClr val="tx2"/>
                </a:solidFill>
                <a:latin typeface="+mn-lt"/>
                <a:ea typeface="+mn-ea"/>
                <a:cs typeface="+mn-cs"/>
              </a:rPr>
              <a:t>Graduate Survey</a:t>
            </a:r>
          </a:p>
        </p:txBody>
      </p:sp>
    </p:spTree>
    <p:extLst>
      <p:ext uri="{BB962C8B-B14F-4D97-AF65-F5344CB8AC3E}">
        <p14:creationId xmlns:p14="http://schemas.microsoft.com/office/powerpoint/2010/main" val="210285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p:cNvPicPr/>
          <p:nvPr/>
        </p:nvPicPr>
        <p:blipFill rotWithShape="1">
          <a:blip r:embed="rId2"/>
          <a:srcRect l="3527" t="2194" r="1989"/>
          <a:stretch/>
        </p:blipFill>
        <p:spPr bwMode="auto">
          <a:xfrm>
            <a:off x="3955774" y="862129"/>
            <a:ext cx="7056015" cy="5677819"/>
          </a:xfrm>
          <a:prstGeom prst="rect">
            <a:avLst/>
          </a:prstGeom>
          <a:ln>
            <a:noFill/>
          </a:ln>
          <a:extLst>
            <a:ext uri="{53640926-AAD7-44D8-BBD7-CCE9431645EC}">
              <a14:shadowObscured xmlns:a14="http://schemas.microsoft.com/office/drawing/2010/main"/>
            </a:ext>
          </a:extLst>
        </p:spPr>
      </p:pic>
      <p:sp>
        <p:nvSpPr>
          <p:cNvPr id="3" name="TextBox 2">
            <a:extLst>
              <a:ext uri="{FF2B5EF4-FFF2-40B4-BE49-F238E27FC236}">
                <a16:creationId xmlns="" xmlns:a16="http://schemas.microsoft.com/office/drawing/2014/main" id="{D7A6E65A-B22C-DA87-4488-D3D88A1A9BEF}"/>
              </a:ext>
            </a:extLst>
          </p:cNvPr>
          <p:cNvSpPr txBox="1"/>
          <p:nvPr/>
        </p:nvSpPr>
        <p:spPr>
          <a:xfrm>
            <a:off x="200198" y="546651"/>
            <a:ext cx="3755576" cy="5078313"/>
          </a:xfrm>
          <a:prstGeom prst="rect">
            <a:avLst/>
          </a:prstGeom>
          <a:noFill/>
        </p:spPr>
        <p:txBody>
          <a:bodyPr wrap="square" rtlCol="0">
            <a:spAutoFit/>
          </a:bodyPr>
          <a:lstStyle/>
          <a:p>
            <a:r>
              <a:rPr lang="en-ZA" dirty="0"/>
              <a:t>The chart presents student evaluations of their educational experience at DUT, rated from Strongly Agree (SA) to Strongly Disagree (SD). Students highly agreed on the clarity of expectations, development of team-working skills, and assessment quality. There is moderate agreement on access to IT facilities, teaching quality, and student services. Lower agreement levels were observed for the sense of community, work placement support, and confidence in tackling unfamiliar problems. Overall, the educational experience at DUT is rated positively, with most aspects leaning towards agreement.</a:t>
            </a:r>
          </a:p>
        </p:txBody>
      </p:sp>
    </p:spTree>
    <p:extLst>
      <p:ext uri="{BB962C8B-B14F-4D97-AF65-F5344CB8AC3E}">
        <p14:creationId xmlns:p14="http://schemas.microsoft.com/office/powerpoint/2010/main" val="16750452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3153" y="1555069"/>
            <a:ext cx="6041501" cy="5014446"/>
          </a:xfrm>
          <a:prstGeom prst="rect">
            <a:avLst/>
          </a:prstGeom>
          <a:ln>
            <a:noFill/>
          </a:ln>
        </p:spPr>
      </p:pic>
      <p:sp>
        <p:nvSpPr>
          <p:cNvPr id="3" name="TextBox 2">
            <a:extLst>
              <a:ext uri="{FF2B5EF4-FFF2-40B4-BE49-F238E27FC236}">
                <a16:creationId xmlns="" xmlns:a16="http://schemas.microsoft.com/office/drawing/2014/main" id="{59B17E09-9C17-8768-0377-DA2521DF9528}"/>
              </a:ext>
            </a:extLst>
          </p:cNvPr>
          <p:cNvSpPr txBox="1"/>
          <p:nvPr/>
        </p:nvSpPr>
        <p:spPr>
          <a:xfrm>
            <a:off x="2713383" y="343254"/>
            <a:ext cx="4011271" cy="923330"/>
          </a:xfrm>
          <a:prstGeom prst="rect">
            <a:avLst/>
          </a:prstGeom>
          <a:noFill/>
        </p:spPr>
        <p:txBody>
          <a:bodyPr wrap="square" rtlCol="0">
            <a:spAutoFit/>
          </a:bodyPr>
          <a:lstStyle/>
          <a:p>
            <a:pPr algn="ctr"/>
            <a:r>
              <a:rPr lang="en-ZA" dirty="0">
                <a:latin typeface="Arial" panose="020B0604020202020204" pitchFamily="34" charset="0"/>
              </a:rPr>
              <a:t>Applied Sciences Spring Graduation. 75 responses were recorded </a:t>
            </a:r>
          </a:p>
          <a:p>
            <a:endParaRPr lang="en-ZA" dirty="0"/>
          </a:p>
        </p:txBody>
      </p:sp>
      <p:sp>
        <p:nvSpPr>
          <p:cNvPr id="12" name="Rectangle 3">
            <a:extLst>
              <a:ext uri="{FF2B5EF4-FFF2-40B4-BE49-F238E27FC236}">
                <a16:creationId xmlns="" xmlns:a16="http://schemas.microsoft.com/office/drawing/2014/main" id="{4A677132-001E-7D92-7EDD-033DD198A3CA}"/>
              </a:ext>
            </a:extLst>
          </p:cNvPr>
          <p:cNvSpPr>
            <a:spLocks noChangeArrowheads="1"/>
          </p:cNvSpPr>
          <p:nvPr/>
        </p:nvSpPr>
        <p:spPr bwMode="auto">
          <a:xfrm>
            <a:off x="6955153" y="1993596"/>
            <a:ext cx="531368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Arial" panose="020B0604020202020204" pitchFamily="34" charset="0"/>
              </a:rPr>
              <a:t>The chart shows DUT student evaluations, rated from Strongly Agree (SA) to Strongly Disagree (SD). High agreement was for clarity of expectations, team-working skills, and assessment quality (around 1.5). Moderate agreement for IT access, teaching quality, and student services (1.6-1.8). Lower agreement for sense of community, work placement support, and tackling problems (near 2.0). Overall, students rated their experience positively, especially for clarity, assessments, and teamwork.</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604455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9290</TotalTime>
  <Words>3832</Words>
  <Application>Microsoft Office PowerPoint</Application>
  <PresentationFormat>Widescreen</PresentationFormat>
  <Paragraphs>1235</Paragraphs>
  <Slides>54</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54</vt:i4>
      </vt:variant>
    </vt:vector>
  </HeadingPairs>
  <TitlesOfParts>
    <vt:vector size="62" baseType="lpstr">
      <vt:lpstr>Arial</vt:lpstr>
      <vt:lpstr>Bebas Neue</vt:lpstr>
      <vt:lpstr>Calibri</vt:lpstr>
      <vt:lpstr>Calibri Light</vt:lpstr>
      <vt:lpstr>Gill Sans MT</vt:lpstr>
      <vt:lpstr>Symbol</vt:lpstr>
      <vt:lpstr>Times New Roman</vt:lpstr>
      <vt:lpstr>Office Theme</vt:lpstr>
      <vt:lpstr>PowerPoint Presentation</vt:lpstr>
      <vt:lpstr>LEQs and SEQs (2022)</vt:lpstr>
      <vt:lpstr>PowerPoint Presentation</vt:lpstr>
      <vt:lpstr>PowerPoint Presentation</vt:lpstr>
      <vt:lpstr>PowerPoint Presentation</vt:lpstr>
      <vt:lpstr>PowerPoint Presentation</vt:lpstr>
      <vt:lpstr>Graduate Survey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RESEARCH FOCUS AREAS  </vt:lpstr>
      <vt:lpstr>PowerPoint Presentation</vt:lpstr>
      <vt:lpstr>PowerPoint Presentation</vt:lpstr>
      <vt:lpstr>PowerPoint Presentation</vt:lpstr>
      <vt:lpstr>PowerPoint Presentation</vt:lpstr>
      <vt:lpstr>2020 Research Data </vt:lpstr>
      <vt:lpstr>PowerPoint Presentation</vt:lpstr>
      <vt:lpstr>2021 Research Data </vt:lpstr>
      <vt:lpstr>2022 Research Data</vt:lpstr>
      <vt:lpstr>PowerPoint Presentation</vt:lpstr>
      <vt:lpstr>Research Grants 2018 </vt:lpstr>
      <vt:lpstr>Research Grants 2019</vt:lpstr>
      <vt:lpstr>Research Grants 2020</vt:lpstr>
      <vt:lpstr>Research Grants 2021</vt:lpstr>
      <vt:lpstr>Research Grants 2022</vt:lpstr>
      <vt:lpstr>PowerPoint Presentation</vt:lpstr>
      <vt:lpstr>CONFERENCES 2017 - 2021</vt:lpstr>
      <vt:lpstr>NUMBER OF GRADUATES 2017 - 2022</vt:lpstr>
      <vt:lpstr>COLLABORATIONS 2017 - 2021</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Faculty Roadshow 2018</dc:title>
  <dc:creator>Nivar Somaru</dc:creator>
  <cp:lastModifiedBy>wicknell m</cp:lastModifiedBy>
  <cp:revision>332</cp:revision>
  <cp:lastPrinted>2018-10-03T07:34:01Z</cp:lastPrinted>
  <dcterms:created xsi:type="dcterms:W3CDTF">2018-04-20T07:58:50Z</dcterms:created>
  <dcterms:modified xsi:type="dcterms:W3CDTF">2024-11-20T15:18:00Z</dcterms:modified>
</cp:coreProperties>
</file>